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handoutMasterIdLst>
    <p:handoutMasterId r:id="rId23"/>
  </p:handoutMasterIdLst>
  <p:sldIdLst>
    <p:sldId id="272" r:id="rId3"/>
    <p:sldId id="258" r:id="rId4"/>
    <p:sldId id="309" r:id="rId5"/>
    <p:sldId id="298" r:id="rId6"/>
    <p:sldId id="299" r:id="rId7"/>
    <p:sldId id="259" r:id="rId8"/>
    <p:sldId id="311" r:id="rId9"/>
    <p:sldId id="279" r:id="rId10"/>
    <p:sldId id="312" r:id="rId11"/>
    <p:sldId id="285" r:id="rId12"/>
    <p:sldId id="275" r:id="rId13"/>
    <p:sldId id="321" r:id="rId14"/>
    <p:sldId id="268" r:id="rId15"/>
    <p:sldId id="283" r:id="rId16"/>
    <p:sldId id="288" r:id="rId17"/>
    <p:sldId id="317" r:id="rId18"/>
    <p:sldId id="318" r:id="rId19"/>
    <p:sldId id="270" r:id="rId20"/>
    <p:sldId id="320" r:id="rId21"/>
    <p:sldId id="277" r:id="rId22"/>
  </p:sldIdLst>
  <p:sldSz cx="9144000" cy="6858000" type="screen4x3"/>
  <p:notesSz cx="7102475" cy="10234613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66FF66"/>
    <a:srgbClr val="FF3300"/>
    <a:srgbClr val="FF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s-ES_tradn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s-ES_tradnl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s-ES_tradnl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79A1C227-DC7D-412E-856A-8A2D442D2029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7607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0C4CC-6DEE-4558-9464-41B0B4D097DC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3FF3B-9AA2-4111-8BD5-90871C25804E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194DC-4EC1-44FC-9926-2F4C1231A28E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AC3DF7-C843-483D-BA1F-3F4FA01F9082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32D08-7CE5-43AF-ABAA-7FC850A6552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59D12-052E-45EB-A830-8F21A147C79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AC75A-4E67-4474-BCA5-29B4A0307A8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DE786-72C4-425B-B061-2A458E8C6FD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B78A7-BE7D-428F-8726-24F4758A0AC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7491B-271E-4334-B39F-77E724AD1BF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F65A6-F90E-4DB8-81E4-9F9D873A863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B4629-1DD2-436A-B849-E21AEC61B9C4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6276-DCFD-4D31-936B-2C974CFBA86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8C8F6-9727-49AE-B58E-88B61C2D6F7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09B63-B30C-47AF-853E-055C0D44A96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6A4C7-0395-4AAA-B306-47077200B27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793A8-2AC4-49FF-B3E4-EC6504C3635C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A0487-3782-4EAC-B28E-9700371C0F53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E9D63-4C7E-49DE-8605-643A15D17A0F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69D34-D0F7-4F66-A424-4316CA7F30DF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B4597-7DAB-444B-936A-9148AC117441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B29F5-2FCA-41A8-9586-9BED43124D83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7731C-B2BD-4C35-A50F-0099F1F67451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MX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MX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61D101-BF95-4D5D-A9D5-A65344E61E91}" type="slidenum">
              <a:rPr lang="es-MX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EDE2DD-4C04-48D4-8B1E-A62981ABBD6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AR" sz="3200">
              <a:solidFill>
                <a:schemeClr val="tx2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42900" y="1759342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s-AR" sz="28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Evaluación </a:t>
            </a:r>
            <a:r>
              <a:rPr lang="es-AR" sz="28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del rol ecológico de </a:t>
            </a:r>
            <a:r>
              <a:rPr lang="es-AR" sz="2800" b="1" i="1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Carcharias</a:t>
            </a:r>
            <a:r>
              <a:rPr lang="es-AR" sz="28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s-AR" sz="2800" b="1" i="1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taurus</a:t>
            </a:r>
            <a:r>
              <a:rPr lang="es-AR" sz="28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en el Ecosistema Costero Argentino-Uruguayo mediante modelos </a:t>
            </a:r>
            <a:r>
              <a:rPr lang="es-AR" sz="2800" b="1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ecotróficos</a:t>
            </a:r>
            <a:r>
              <a:rPr lang="es-AR" sz="28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endParaRPr lang="es-MX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6637" name="Picture 13" descr="Logo C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013176"/>
            <a:ext cx="1666875" cy="42545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699792" y="3576935"/>
            <a:ext cx="3528392" cy="923330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rgbClr val="C00000"/>
                </a:solidFill>
              </a:rPr>
              <a:t>Andrés C. </a:t>
            </a:r>
            <a:r>
              <a:rPr lang="es-AR" b="1" dirty="0" err="1" smtClean="0">
                <a:solidFill>
                  <a:srgbClr val="C00000"/>
                </a:solidFill>
              </a:rPr>
              <a:t>Milessi</a:t>
            </a:r>
            <a:endParaRPr lang="es-AR" b="1" dirty="0" smtClean="0">
              <a:solidFill>
                <a:srgbClr val="C00000"/>
              </a:solidFill>
            </a:endParaRPr>
          </a:p>
          <a:p>
            <a:pPr algn="ctr"/>
            <a:endParaRPr lang="es-AR" b="1" dirty="0" smtClean="0">
              <a:solidFill>
                <a:srgbClr val="C00000"/>
              </a:solidFill>
            </a:endParaRPr>
          </a:p>
          <a:p>
            <a:pPr algn="ctr"/>
            <a:r>
              <a:rPr lang="es-AR" b="1" dirty="0" smtClean="0">
                <a:solidFill>
                  <a:srgbClr val="C00000"/>
                </a:solidFill>
              </a:rPr>
              <a:t>CIC-OCC</a:t>
            </a:r>
            <a:endParaRPr lang="es-AR" b="1" dirty="0">
              <a:solidFill>
                <a:srgbClr val="C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5692469"/>
            <a:ext cx="6876256" cy="11655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4293096"/>
            <a:ext cx="1152128" cy="1368152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0" name="Text Box 24"/>
          <p:cNvSpPr txBox="1">
            <a:spLocks noChangeArrowheads="1"/>
          </p:cNvSpPr>
          <p:nvPr/>
        </p:nvSpPr>
        <p:spPr bwMode="auto">
          <a:xfrm rot="16200000">
            <a:off x="1592411" y="2664174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 dirty="0">
                <a:solidFill>
                  <a:schemeClr val="bg1"/>
                </a:solidFill>
              </a:rPr>
              <a:t>Biomasas (t/</a:t>
            </a:r>
            <a:r>
              <a:rPr lang="es-ES_tradnl" sz="1400" b="1" dirty="0" err="1">
                <a:solidFill>
                  <a:schemeClr val="bg1"/>
                </a:solidFill>
              </a:rPr>
              <a:t>km</a:t>
            </a:r>
            <a:r>
              <a:rPr lang="es-ES_tradnl" sz="1400" b="1" baseline="30000" dirty="0" err="1">
                <a:solidFill>
                  <a:schemeClr val="bg1"/>
                </a:solidFill>
              </a:rPr>
              <a:t>2</a:t>
            </a:r>
            <a:r>
              <a:rPr lang="es-ES_tradnl" sz="1400" b="1" dirty="0">
                <a:solidFill>
                  <a:schemeClr val="bg1"/>
                </a:solidFill>
              </a:rPr>
              <a:t>)</a:t>
            </a:r>
            <a:endParaRPr lang="es-ES" sz="1400" b="1" dirty="0">
              <a:solidFill>
                <a:schemeClr val="bg1"/>
              </a:solidFill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3495873" y="531813"/>
            <a:ext cx="5108575" cy="6137275"/>
            <a:chOff x="3495873" y="531813"/>
            <a:chExt cx="5108575" cy="6137275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3499048" y="531813"/>
              <a:ext cx="5099050" cy="3024187"/>
              <a:chOff x="1156" y="119"/>
              <a:chExt cx="2940" cy="1602"/>
            </a:xfrm>
          </p:grpSpPr>
          <p:graphicFrame>
            <p:nvGraphicFramePr>
              <p:cNvPr id="39944" name="Object 8"/>
              <p:cNvGraphicFramePr>
                <a:graphicFrameLocks noChangeAspect="1"/>
              </p:cNvGraphicFramePr>
              <p:nvPr/>
            </p:nvGraphicFramePr>
            <p:xfrm>
              <a:off x="1156" y="119"/>
              <a:ext cx="2940" cy="16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67" name="Gráfico" r:id="rId3" imgW="4667402" imgH="2543251" progId="Excel.Sheet.8">
                      <p:embed/>
                    </p:oleObj>
                  </mc:Choice>
                  <mc:Fallback>
                    <p:oleObj name="Gráfico" r:id="rId3" imgW="4667402" imgH="2543251" progId="Excel.Sheet.8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6" y="119"/>
                            <a:ext cx="2940" cy="16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945" name="Text Box 9"/>
              <p:cNvSpPr txBox="1">
                <a:spLocks noChangeArrowheads="1"/>
              </p:cNvSpPr>
              <p:nvPr/>
            </p:nvSpPr>
            <p:spPr bwMode="auto">
              <a:xfrm>
                <a:off x="1972" y="935"/>
                <a:ext cx="318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000" b="1"/>
                  <a:t>0%</a:t>
                </a:r>
                <a:endParaRPr lang="es-ES" sz="1000" b="1"/>
              </a:p>
            </p:txBody>
          </p:sp>
          <p:sp>
            <p:nvSpPr>
              <p:cNvPr id="39946" name="Text Box 10"/>
              <p:cNvSpPr txBox="1">
                <a:spLocks noChangeArrowheads="1"/>
              </p:cNvSpPr>
              <p:nvPr/>
            </p:nvSpPr>
            <p:spPr bwMode="auto">
              <a:xfrm>
                <a:off x="3243" y="799"/>
                <a:ext cx="364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000" b="1"/>
                  <a:t>56.4%</a:t>
                </a:r>
                <a:endParaRPr lang="es-ES" sz="1000" b="1"/>
              </a:p>
            </p:txBody>
          </p:sp>
          <p:sp>
            <p:nvSpPr>
              <p:cNvPr id="39947" name="Text Box 11"/>
              <p:cNvSpPr txBox="1">
                <a:spLocks noChangeArrowheads="1"/>
              </p:cNvSpPr>
              <p:nvPr/>
            </p:nvSpPr>
            <p:spPr bwMode="auto">
              <a:xfrm>
                <a:off x="1483" y="889"/>
                <a:ext cx="363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000" b="1"/>
                  <a:t>22.8%</a:t>
                </a:r>
                <a:endParaRPr lang="es-ES" sz="1000" b="1"/>
              </a:p>
            </p:txBody>
          </p:sp>
          <p:sp>
            <p:nvSpPr>
              <p:cNvPr id="39948" name="Text Box 12"/>
              <p:cNvSpPr txBox="1">
                <a:spLocks noChangeArrowheads="1"/>
              </p:cNvSpPr>
              <p:nvPr/>
            </p:nvSpPr>
            <p:spPr bwMode="auto">
              <a:xfrm>
                <a:off x="2399" y="608"/>
                <a:ext cx="318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000" b="1"/>
                  <a:t>0%</a:t>
                </a:r>
                <a:endParaRPr lang="es-ES" sz="1000" b="1"/>
              </a:p>
            </p:txBody>
          </p:sp>
          <p:sp>
            <p:nvSpPr>
              <p:cNvPr id="39949" name="Text Box 13"/>
              <p:cNvSpPr txBox="1">
                <a:spLocks noChangeArrowheads="1"/>
              </p:cNvSpPr>
              <p:nvPr/>
            </p:nvSpPr>
            <p:spPr bwMode="auto">
              <a:xfrm>
                <a:off x="2852" y="237"/>
                <a:ext cx="318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000" b="1"/>
                  <a:t>0%</a:t>
                </a:r>
                <a:endParaRPr lang="es-ES" sz="1000" b="1"/>
              </a:p>
            </p:txBody>
          </p:sp>
          <p:sp>
            <p:nvSpPr>
              <p:cNvPr id="39950" name="Text Box 14"/>
              <p:cNvSpPr txBox="1">
                <a:spLocks noChangeArrowheads="1"/>
              </p:cNvSpPr>
              <p:nvPr/>
            </p:nvSpPr>
            <p:spPr bwMode="auto">
              <a:xfrm>
                <a:off x="3651" y="318"/>
                <a:ext cx="364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000" b="1"/>
                  <a:t>28.3%</a:t>
                </a:r>
                <a:endParaRPr lang="es-ES" sz="1000" b="1"/>
              </a:p>
            </p:txBody>
          </p:sp>
        </p:grpSp>
        <p:grpSp>
          <p:nvGrpSpPr>
            <p:cNvPr id="39951" name="Group 15"/>
            <p:cNvGrpSpPr>
              <a:grpSpLocks/>
            </p:cNvGrpSpPr>
            <p:nvPr/>
          </p:nvGrpSpPr>
          <p:grpSpPr bwMode="auto">
            <a:xfrm>
              <a:off x="3495873" y="3400425"/>
              <a:ext cx="5108575" cy="2808288"/>
              <a:chOff x="1247" y="2205"/>
              <a:chExt cx="2946" cy="1608"/>
            </a:xfrm>
          </p:grpSpPr>
          <p:graphicFrame>
            <p:nvGraphicFramePr>
              <p:cNvPr id="39952" name="Object 16"/>
              <p:cNvGraphicFramePr>
                <a:graphicFrameLocks noChangeAspect="1"/>
              </p:cNvGraphicFramePr>
              <p:nvPr/>
            </p:nvGraphicFramePr>
            <p:xfrm>
              <a:off x="1247" y="2205"/>
              <a:ext cx="2946" cy="16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68" name="Gráfico" r:id="rId5" imgW="4676851" imgH="2552700" progId="Excel.Sheet.8">
                      <p:embed/>
                    </p:oleObj>
                  </mc:Choice>
                  <mc:Fallback>
                    <p:oleObj name="Gráfico" r:id="rId5" imgW="4676851" imgH="2552700" progId="Excel.Sheet.8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7" y="2205"/>
                            <a:ext cx="2946" cy="16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953" name="Text Box 17"/>
              <p:cNvSpPr txBox="1">
                <a:spLocks noChangeArrowheads="1"/>
              </p:cNvSpPr>
              <p:nvPr/>
            </p:nvSpPr>
            <p:spPr bwMode="auto">
              <a:xfrm>
                <a:off x="2099" y="2542"/>
                <a:ext cx="463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000" b="1"/>
                  <a:t>580.2%</a:t>
                </a:r>
                <a:endParaRPr lang="es-ES" sz="1000" b="1"/>
              </a:p>
            </p:txBody>
          </p:sp>
          <p:sp>
            <p:nvSpPr>
              <p:cNvPr id="39954" name="Text Box 18"/>
              <p:cNvSpPr txBox="1">
                <a:spLocks noChangeArrowheads="1"/>
              </p:cNvSpPr>
              <p:nvPr/>
            </p:nvSpPr>
            <p:spPr bwMode="auto">
              <a:xfrm>
                <a:off x="3687" y="2903"/>
                <a:ext cx="463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000" b="1"/>
                  <a:t>357.4%</a:t>
                </a:r>
                <a:endParaRPr lang="es-ES" sz="1000" b="1"/>
              </a:p>
            </p:txBody>
          </p:sp>
          <p:sp>
            <p:nvSpPr>
              <p:cNvPr id="39955" name="Text Box 19"/>
              <p:cNvSpPr txBox="1">
                <a:spLocks noChangeArrowheads="1"/>
              </p:cNvSpPr>
              <p:nvPr/>
            </p:nvSpPr>
            <p:spPr bwMode="auto">
              <a:xfrm>
                <a:off x="1610" y="2793"/>
                <a:ext cx="363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000" b="1"/>
                  <a:t>83.9%</a:t>
                </a:r>
                <a:endParaRPr lang="es-ES" sz="1000" b="1"/>
              </a:p>
            </p:txBody>
          </p:sp>
          <p:sp>
            <p:nvSpPr>
              <p:cNvPr id="39956" name="Text Box 20"/>
              <p:cNvSpPr txBox="1">
                <a:spLocks noChangeArrowheads="1"/>
              </p:cNvSpPr>
              <p:nvPr/>
            </p:nvSpPr>
            <p:spPr bwMode="auto">
              <a:xfrm>
                <a:off x="2598" y="2368"/>
                <a:ext cx="445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000" b="1"/>
                  <a:t>867.2%</a:t>
                </a:r>
                <a:endParaRPr lang="es-ES" sz="1000" b="1"/>
              </a:p>
            </p:txBody>
          </p:sp>
          <p:sp>
            <p:nvSpPr>
              <p:cNvPr id="39957" name="Text Box 21"/>
              <p:cNvSpPr txBox="1">
                <a:spLocks noChangeArrowheads="1"/>
              </p:cNvSpPr>
              <p:nvPr/>
            </p:nvSpPr>
            <p:spPr bwMode="auto">
              <a:xfrm>
                <a:off x="3169" y="2975"/>
                <a:ext cx="400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000" b="1"/>
                  <a:t>329.2%</a:t>
                </a:r>
                <a:endParaRPr lang="es-ES" sz="1000" b="1"/>
              </a:p>
            </p:txBody>
          </p:sp>
        </p:grp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>
              <a:off x="5732660" y="6364288"/>
              <a:ext cx="20875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_tradnl" sz="1400" b="1">
                  <a:solidFill>
                    <a:schemeClr val="bg1"/>
                  </a:solidFill>
                </a:rPr>
                <a:t>Grupos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>
              <a:off x="4796035" y="1755775"/>
              <a:ext cx="72072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s-ES_tradnl" sz="1400" b="1">
                  <a:solidFill>
                    <a:srgbClr val="FF3300"/>
                  </a:solidFill>
                </a:rPr>
                <a:t>OK </a:t>
              </a:r>
              <a:r>
                <a:rPr lang="en-US" b="1">
                  <a:solidFill>
                    <a:schemeClr val="bg1"/>
                  </a:solidFill>
                </a:rPr>
                <a:t>±</a:t>
              </a:r>
              <a:r>
                <a:rPr lang="es-ES_tradnl" sz="1400" b="1">
                  <a:solidFill>
                    <a:srgbClr val="FF3300"/>
                  </a:solidFill>
                </a:rPr>
                <a:t> </a:t>
              </a:r>
              <a:endParaRPr lang="es-ES" sz="1400" b="1">
                <a:solidFill>
                  <a:srgbClr val="FF3300"/>
                </a:solidFill>
              </a:endParaRPr>
            </a:p>
          </p:txBody>
        </p:sp>
        <p:sp>
          <p:nvSpPr>
            <p:cNvPr id="39964" name="Text Box 28"/>
            <p:cNvSpPr txBox="1">
              <a:spLocks noChangeArrowheads="1"/>
            </p:cNvSpPr>
            <p:nvPr/>
          </p:nvSpPr>
          <p:spPr bwMode="auto">
            <a:xfrm>
              <a:off x="5515173" y="1179513"/>
              <a:ext cx="7207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s-ES_tradnl" sz="1400" b="1">
                  <a:solidFill>
                    <a:srgbClr val="FF3300"/>
                  </a:solidFill>
                </a:rPr>
                <a:t>OK </a:t>
              </a:r>
              <a:endParaRPr lang="es-ES" sz="1400" b="1">
                <a:solidFill>
                  <a:srgbClr val="FF3300"/>
                </a:solidFill>
              </a:endParaRPr>
            </a:p>
          </p:txBody>
        </p:sp>
        <p:sp>
          <p:nvSpPr>
            <p:cNvPr id="39965" name="Text Box 29"/>
            <p:cNvSpPr txBox="1">
              <a:spLocks noChangeArrowheads="1"/>
            </p:cNvSpPr>
            <p:nvPr/>
          </p:nvSpPr>
          <p:spPr bwMode="auto">
            <a:xfrm>
              <a:off x="6307335" y="531813"/>
              <a:ext cx="7207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s-ES_tradnl" sz="1400" b="1">
                  <a:solidFill>
                    <a:srgbClr val="FF3300"/>
                  </a:solidFill>
                </a:rPr>
                <a:t>OK </a:t>
              </a:r>
              <a:endParaRPr lang="es-ES" sz="1400" b="1">
                <a:solidFill>
                  <a:srgbClr val="FF3300"/>
                </a:solidFill>
              </a:endParaRPr>
            </a:p>
          </p:txBody>
        </p:sp>
        <p:sp>
          <p:nvSpPr>
            <p:cNvPr id="39966" name="Text Box 30"/>
            <p:cNvSpPr txBox="1">
              <a:spLocks noChangeArrowheads="1"/>
            </p:cNvSpPr>
            <p:nvPr/>
          </p:nvSpPr>
          <p:spPr bwMode="auto">
            <a:xfrm>
              <a:off x="7026473" y="1468438"/>
              <a:ext cx="720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_tradnl" sz="1400" b="1">
                  <a:solidFill>
                    <a:srgbClr val="FF9933"/>
                  </a:solidFill>
                </a:rPr>
                <a:t>OK </a:t>
              </a:r>
              <a:r>
                <a:rPr lang="en-US" b="1">
                  <a:solidFill>
                    <a:srgbClr val="FF9933"/>
                  </a:solidFill>
                </a:rPr>
                <a:t>±</a:t>
              </a:r>
              <a:r>
                <a:rPr lang="es-ES_tradnl" sz="1400" b="1">
                  <a:solidFill>
                    <a:srgbClr val="FF9933"/>
                  </a:solidFill>
                </a:rPr>
                <a:t> </a:t>
              </a:r>
              <a:endParaRPr lang="es-ES" sz="1400" b="1">
                <a:solidFill>
                  <a:srgbClr val="FF9933"/>
                </a:solidFill>
              </a:endParaRPr>
            </a:p>
          </p:txBody>
        </p: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>
              <a:off x="7818635" y="603250"/>
              <a:ext cx="7207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_tradnl" sz="1400" b="1">
                  <a:solidFill>
                    <a:srgbClr val="FF9933"/>
                  </a:solidFill>
                </a:rPr>
                <a:t>OK </a:t>
              </a:r>
              <a:r>
                <a:rPr lang="en-US" b="1">
                  <a:solidFill>
                    <a:srgbClr val="FF9933"/>
                  </a:solidFill>
                </a:rPr>
                <a:t>±</a:t>
              </a:r>
              <a:r>
                <a:rPr lang="es-ES_tradnl" sz="1400" b="1">
                  <a:solidFill>
                    <a:srgbClr val="FF9933"/>
                  </a:solidFill>
                </a:rPr>
                <a:t> </a:t>
              </a:r>
              <a:endParaRPr lang="es-ES" sz="1400" b="1">
                <a:solidFill>
                  <a:srgbClr val="FF9933"/>
                </a:solidFill>
              </a:endParaRPr>
            </a:p>
          </p:txBody>
        </p:sp>
        <p:sp>
          <p:nvSpPr>
            <p:cNvPr id="39968" name="Text Box 32"/>
            <p:cNvSpPr txBox="1">
              <a:spLocks noChangeArrowheads="1"/>
            </p:cNvSpPr>
            <p:nvPr/>
          </p:nvSpPr>
          <p:spPr bwMode="auto">
            <a:xfrm>
              <a:off x="4003873" y="1684338"/>
              <a:ext cx="720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_tradnl" sz="1400" b="1">
                  <a:solidFill>
                    <a:srgbClr val="FF9933"/>
                  </a:solidFill>
                </a:rPr>
                <a:t>OK </a:t>
              </a:r>
              <a:r>
                <a:rPr lang="en-US" b="1">
                  <a:solidFill>
                    <a:srgbClr val="FF9933"/>
                  </a:solidFill>
                </a:rPr>
                <a:t>±</a:t>
              </a:r>
              <a:r>
                <a:rPr lang="es-ES_tradnl" sz="1400" b="1">
                  <a:solidFill>
                    <a:srgbClr val="FF9933"/>
                  </a:solidFill>
                </a:rPr>
                <a:t> </a:t>
              </a:r>
              <a:endParaRPr lang="es-ES" sz="1400" b="1">
                <a:solidFill>
                  <a:srgbClr val="FF9933"/>
                </a:solidFill>
              </a:endParaRPr>
            </a:p>
          </p:txBody>
        </p:sp>
      </p:grp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-792088" y="0"/>
            <a:ext cx="6372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800" dirty="0" smtClean="0">
                <a:solidFill>
                  <a:srgbClr val="FFFF00"/>
                </a:solidFill>
              </a:rPr>
              <a:t>Balance de los modelos</a:t>
            </a:r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3923928" y="1454926"/>
            <a:ext cx="771836" cy="21010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adroTexto 2"/>
          <p:cNvSpPr txBox="1"/>
          <p:nvPr/>
        </p:nvSpPr>
        <p:spPr>
          <a:xfrm>
            <a:off x="159552" y="1454926"/>
            <a:ext cx="2756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Sharks III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 smtClean="0">
                <a:solidFill>
                  <a:schemeClr val="bg1"/>
                </a:solidFill>
              </a:rPr>
              <a:t>Grupo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conformado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por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-</a:t>
            </a:r>
            <a:r>
              <a:rPr lang="en-GB" b="1" dirty="0" err="1" smtClean="0">
                <a:solidFill>
                  <a:schemeClr val="bg1"/>
                </a:solidFill>
              </a:rPr>
              <a:t>Sarda</a:t>
            </a:r>
            <a:r>
              <a:rPr lang="en-GB" b="1" dirty="0" smtClean="0">
                <a:solidFill>
                  <a:schemeClr val="bg1"/>
                </a:solidFill>
              </a:rPr>
              <a:t>/</a:t>
            </a:r>
            <a:r>
              <a:rPr lang="en-GB" b="1" dirty="0" err="1" smtClean="0">
                <a:solidFill>
                  <a:schemeClr val="bg1"/>
                </a:solidFill>
              </a:rPr>
              <a:t>Escalandrún</a:t>
            </a:r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-</a:t>
            </a:r>
            <a:r>
              <a:rPr lang="en-GB" dirty="0" err="1" smtClean="0">
                <a:solidFill>
                  <a:schemeClr val="bg1"/>
                </a:solidFill>
              </a:rPr>
              <a:t>Gatopardo</a:t>
            </a:r>
            <a:r>
              <a:rPr lang="en-GB" dirty="0" smtClean="0">
                <a:solidFill>
                  <a:schemeClr val="bg1"/>
                </a:solidFill>
              </a:rPr>
              <a:t>/</a:t>
            </a:r>
            <a:r>
              <a:rPr lang="en-GB" dirty="0" err="1" smtClean="0">
                <a:solidFill>
                  <a:schemeClr val="bg1"/>
                </a:solidFill>
              </a:rPr>
              <a:t>Lija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-</a:t>
            </a:r>
            <a:r>
              <a:rPr lang="en-GB" dirty="0" err="1" smtClean="0">
                <a:solidFill>
                  <a:schemeClr val="bg1"/>
                </a:solidFill>
              </a:rPr>
              <a:t>Bacota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2" cstate="print"/>
          <a:srcRect l="18112" t="27312" r="5118" b="16917"/>
          <a:stretch>
            <a:fillRect/>
          </a:stretch>
        </p:blipFill>
        <p:spPr bwMode="auto">
          <a:xfrm>
            <a:off x="323850" y="1052513"/>
            <a:ext cx="8785225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11" name="Text Box 15"/>
          <p:cNvSpPr txBox="1">
            <a:spLocks noChangeArrowheads="1"/>
          </p:cNvSpPr>
          <p:nvPr/>
        </p:nvSpPr>
        <p:spPr bwMode="auto">
          <a:xfrm rot="16200000">
            <a:off x="-1228725" y="3966790"/>
            <a:ext cx="2738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</a:rPr>
              <a:t>Niveles Tróficos</a:t>
            </a:r>
            <a:endParaRPr lang="es-ES_tradnl" b="1">
              <a:solidFill>
                <a:srgbClr val="FFFF00"/>
              </a:solidFill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698750" y="254000"/>
            <a:ext cx="511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chemeClr val="bg1"/>
                </a:solidFill>
              </a:rPr>
              <a:t>Diagrama de flujos del </a:t>
            </a:r>
            <a:r>
              <a:rPr lang="es-ES" b="1" dirty="0" err="1" smtClean="0">
                <a:solidFill>
                  <a:schemeClr val="bg1"/>
                </a:solidFill>
              </a:rPr>
              <a:t>ECAU</a:t>
            </a:r>
            <a:r>
              <a:rPr lang="es-ES" b="1" dirty="0" smtClean="0">
                <a:solidFill>
                  <a:schemeClr val="bg1"/>
                </a:solidFill>
              </a:rPr>
              <a:t> 2004-05</a:t>
            </a:r>
            <a:endParaRPr lang="es-ES_tradnl" b="1" dirty="0">
              <a:solidFill>
                <a:schemeClr val="bg1"/>
              </a:solidFill>
            </a:endParaRPr>
          </a:p>
        </p:txBody>
      </p:sp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0" y="2205038"/>
            <a:ext cx="8388350" cy="895350"/>
            <a:chOff x="0" y="1480"/>
            <a:chExt cx="5284" cy="564"/>
          </a:xfrm>
        </p:grpSpPr>
        <p:pic>
          <p:nvPicPr>
            <p:cNvPr id="29705" name="Picture 9" descr="barcos 0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80"/>
              <a:ext cx="752" cy="564"/>
            </a:xfrm>
            <a:prstGeom prst="rect">
              <a:avLst/>
            </a:prstGeom>
            <a:noFill/>
          </p:spPr>
        </p:pic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839" y="1706"/>
              <a:ext cx="444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" name="Elipse 1"/>
          <p:cNvSpPr/>
          <p:nvPr/>
        </p:nvSpPr>
        <p:spPr>
          <a:xfrm>
            <a:off x="4860132" y="1067108"/>
            <a:ext cx="1080120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467544" y="5944290"/>
            <a:ext cx="805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Los grandes tiburones son los predadores tope del sistema, por encima de lobos y de las pesquerías.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801" t="16384" b="13583"/>
          <a:stretch/>
        </p:blipFill>
        <p:spPr>
          <a:xfrm>
            <a:off x="0" y="513419"/>
            <a:ext cx="9144000" cy="478779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07504" y="5517232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chemeClr val="bg1"/>
                </a:solidFill>
              </a:rPr>
              <a:t>Diagrama de flujos </a:t>
            </a:r>
            <a:r>
              <a:rPr lang="es-ES" b="1" dirty="0" smtClean="0">
                <a:solidFill>
                  <a:schemeClr val="bg1"/>
                </a:solidFill>
              </a:rPr>
              <a:t>y las interacciones tróficas del grupo Tiburones III (</a:t>
            </a:r>
            <a:r>
              <a:rPr lang="es-ES" b="1" dirty="0" err="1" smtClean="0">
                <a:solidFill>
                  <a:schemeClr val="bg1"/>
                </a:solidFill>
              </a:rPr>
              <a:t>escalandrún</a:t>
            </a:r>
            <a:r>
              <a:rPr lang="es-ES" b="1" dirty="0" smtClean="0">
                <a:solidFill>
                  <a:schemeClr val="bg1"/>
                </a:solidFill>
              </a:rPr>
              <a:t>, gatopardo y </a:t>
            </a:r>
            <a:r>
              <a:rPr lang="es-ES" b="1" dirty="0" err="1" smtClean="0">
                <a:solidFill>
                  <a:schemeClr val="bg1"/>
                </a:solidFill>
              </a:rPr>
              <a:t>bacota</a:t>
            </a:r>
            <a:r>
              <a:rPr lang="es-ES" b="1" dirty="0" smtClean="0">
                <a:solidFill>
                  <a:schemeClr val="bg1"/>
                </a:solidFill>
              </a:rPr>
              <a:t>).</a:t>
            </a:r>
            <a:endParaRPr lang="es-ES_trad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8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07504" y="5373216"/>
            <a:ext cx="903649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000" dirty="0" smtClean="0">
                <a:solidFill>
                  <a:srgbClr val="FFFF00"/>
                </a:solidFill>
              </a:rPr>
              <a:t>Biomasas totales de algunos grupos tróficos para los 2 modelos construidos.</a:t>
            </a:r>
            <a:endParaRPr lang="es-ES" sz="2000" dirty="0">
              <a:solidFill>
                <a:srgbClr val="FFFF00"/>
              </a:solidFill>
            </a:endParaRPr>
          </a:p>
        </p:txBody>
      </p:sp>
      <p:graphicFrame>
        <p:nvGraphicFramePr>
          <p:cNvPr id="21175" name="Object 695"/>
          <p:cNvGraphicFramePr>
            <a:graphicFrameLocks noGrp="1" noChangeAspect="1"/>
          </p:cNvGraphicFramePr>
          <p:nvPr>
            <p:ph/>
          </p:nvPr>
        </p:nvGraphicFramePr>
        <p:xfrm>
          <a:off x="900113" y="1125538"/>
          <a:ext cx="7261225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1" name="Gráfico" r:id="rId3" imgW="6600825" imgH="3314700" progId="Excel.Sheet.8">
                  <p:embed/>
                </p:oleObj>
              </mc:Choice>
              <mc:Fallback>
                <p:oleObj name="Gráfico" r:id="rId3" imgW="6600825" imgH="3314700" progId="Excel.Sheet.8">
                  <p:embed/>
                  <p:pic>
                    <p:nvPicPr>
                      <p:cNvPr id="0" name="Picture 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25538"/>
                        <a:ext cx="7261225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77" name="Line 697"/>
          <p:cNvSpPr>
            <a:spLocks noChangeShapeType="1"/>
          </p:cNvSpPr>
          <p:nvPr/>
        </p:nvSpPr>
        <p:spPr bwMode="auto">
          <a:xfrm>
            <a:off x="2843213" y="2565400"/>
            <a:ext cx="0" cy="5762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1178" name="Line 698"/>
          <p:cNvSpPr>
            <a:spLocks noChangeShapeType="1"/>
          </p:cNvSpPr>
          <p:nvPr/>
        </p:nvSpPr>
        <p:spPr bwMode="auto">
          <a:xfrm>
            <a:off x="3563938" y="2492375"/>
            <a:ext cx="0" cy="5762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1179" name="Line 699"/>
          <p:cNvSpPr>
            <a:spLocks noChangeShapeType="1"/>
          </p:cNvSpPr>
          <p:nvPr/>
        </p:nvSpPr>
        <p:spPr bwMode="auto">
          <a:xfrm>
            <a:off x="5148263" y="1319213"/>
            <a:ext cx="0" cy="5762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1180" name="Line 700"/>
          <p:cNvSpPr>
            <a:spLocks noChangeShapeType="1"/>
          </p:cNvSpPr>
          <p:nvPr/>
        </p:nvSpPr>
        <p:spPr bwMode="auto">
          <a:xfrm>
            <a:off x="4427538" y="1339850"/>
            <a:ext cx="0" cy="5762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1181" name="Line 701"/>
          <p:cNvSpPr>
            <a:spLocks noChangeShapeType="1"/>
          </p:cNvSpPr>
          <p:nvPr/>
        </p:nvSpPr>
        <p:spPr bwMode="auto">
          <a:xfrm>
            <a:off x="6659563" y="2276475"/>
            <a:ext cx="0" cy="5762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1183" name="Line 703"/>
          <p:cNvSpPr>
            <a:spLocks noChangeShapeType="1"/>
          </p:cNvSpPr>
          <p:nvPr/>
        </p:nvSpPr>
        <p:spPr bwMode="auto">
          <a:xfrm>
            <a:off x="7410450" y="2159000"/>
            <a:ext cx="0" cy="576263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1184" name="Rectangle 704"/>
          <p:cNvSpPr>
            <a:spLocks noChangeArrowheads="1"/>
          </p:cNvSpPr>
          <p:nvPr/>
        </p:nvSpPr>
        <p:spPr bwMode="auto">
          <a:xfrm>
            <a:off x="0" y="0"/>
            <a:ext cx="23034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3200">
                <a:solidFill>
                  <a:srgbClr val="FFFF00"/>
                </a:solidFill>
              </a:rPr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34" name="Picture 246"/>
          <p:cNvPicPr>
            <a:picLocks noChangeAspect="1" noChangeArrowheads="1"/>
          </p:cNvPicPr>
          <p:nvPr/>
        </p:nvPicPr>
        <p:blipFill>
          <a:blip r:embed="rId2" cstate="print"/>
          <a:srcRect b="5914"/>
          <a:stretch>
            <a:fillRect/>
          </a:stretch>
        </p:blipFill>
        <p:spPr bwMode="auto">
          <a:xfrm>
            <a:off x="539750" y="1595438"/>
            <a:ext cx="8135938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4788025" y="1412776"/>
            <a:ext cx="2808164" cy="151216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6877050" y="3141663"/>
            <a:ext cx="720725" cy="360362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5219700" y="3141663"/>
            <a:ext cx="720725" cy="360362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8135" name="Rectangle 247"/>
          <p:cNvSpPr>
            <a:spLocks noChangeArrowheads="1"/>
          </p:cNvSpPr>
          <p:nvPr/>
        </p:nvSpPr>
        <p:spPr bwMode="auto">
          <a:xfrm>
            <a:off x="36513" y="44450"/>
            <a:ext cx="23034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3200">
                <a:solidFill>
                  <a:srgbClr val="FFFF00"/>
                </a:solidFill>
              </a:rPr>
              <a:t>Resultados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3528" y="9087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Indicadores ecosistémicos comparativos extraídos de ambos modelos </a:t>
            </a:r>
            <a:r>
              <a:rPr lang="es-AR" dirty="0" err="1" smtClean="0">
                <a:solidFill>
                  <a:schemeClr val="bg1"/>
                </a:solidFill>
              </a:rPr>
              <a:t>ecotróficos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9552" y="5013176"/>
            <a:ext cx="7992888" cy="288032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n>
                <a:solidFill>
                  <a:schemeClr val="accent2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180262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51520" y="5949280"/>
            <a:ext cx="8282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>
                <a:solidFill>
                  <a:schemeClr val="bg1"/>
                </a:solidFill>
              </a:rPr>
              <a:t>Correlación entre el NT </a:t>
            </a:r>
            <a:r>
              <a:rPr lang="es-ES" sz="1400" dirty="0" smtClean="0">
                <a:solidFill>
                  <a:schemeClr val="bg1"/>
                </a:solidFill>
              </a:rPr>
              <a:t>estimado por </a:t>
            </a:r>
            <a:r>
              <a:rPr lang="es-ES" sz="1400" dirty="0" smtClean="0">
                <a:solidFill>
                  <a:schemeClr val="bg1"/>
                </a:solidFill>
              </a:rPr>
              <a:t>ECOPATH </a:t>
            </a:r>
            <a:r>
              <a:rPr lang="es-ES" sz="1400" dirty="0">
                <a:solidFill>
                  <a:schemeClr val="bg1"/>
                </a:solidFill>
              </a:rPr>
              <a:t>y NT de isótopos estables para 34 especies del </a:t>
            </a:r>
            <a:r>
              <a:rPr lang="es-ES" sz="1400" dirty="0" smtClean="0">
                <a:solidFill>
                  <a:schemeClr val="bg1"/>
                </a:solidFill>
              </a:rPr>
              <a:t>ECAU (</a:t>
            </a:r>
            <a:r>
              <a:rPr lang="es-ES_tradnl" sz="1400" dirty="0" smtClean="0">
                <a:solidFill>
                  <a:schemeClr val="bg1"/>
                </a:solidFill>
              </a:rPr>
              <a:t>Iribarne </a:t>
            </a:r>
            <a:r>
              <a:rPr lang="es-ES_tradnl" sz="1400" i="1" dirty="0" smtClean="0">
                <a:solidFill>
                  <a:schemeClr val="bg1"/>
                </a:solidFill>
              </a:rPr>
              <a:t>et al</a:t>
            </a:r>
            <a:r>
              <a:rPr lang="es-ES_tradnl" sz="1400" dirty="0" smtClean="0">
                <a:solidFill>
                  <a:schemeClr val="bg1"/>
                </a:solidFill>
              </a:rPr>
              <a:t>., 2000) </a:t>
            </a:r>
            <a:r>
              <a:rPr lang="es-ES" sz="1400" dirty="0" smtClean="0">
                <a:solidFill>
                  <a:schemeClr val="bg1"/>
                </a:solidFill>
              </a:rPr>
              <a:t>.</a:t>
            </a:r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076056" y="4766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Tiburones</a:t>
            </a:r>
            <a:r>
              <a:rPr lang="en-GB" dirty="0" smtClean="0"/>
              <a:t> III</a:t>
            </a:r>
            <a:endParaRPr lang="en-GB" dirty="0"/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6591992" y="702282"/>
            <a:ext cx="720080" cy="0"/>
          </a:xfrm>
          <a:prstGeom prst="straightConnector1">
            <a:avLst/>
          </a:prstGeom>
          <a:ln w="635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783710" y="146503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Squatina</a:t>
            </a:r>
            <a:endParaRPr lang="en-GB" sz="1400" dirty="0"/>
          </a:p>
        </p:txBody>
      </p:sp>
      <p:cxnSp>
        <p:nvCxnSpPr>
          <p:cNvPr id="8" name="Conector recto de flecha 7"/>
          <p:cNvCxnSpPr/>
          <p:nvPr/>
        </p:nvCxnSpPr>
        <p:spPr>
          <a:xfrm flipH="1" flipV="1">
            <a:off x="6591992" y="1179680"/>
            <a:ext cx="491904" cy="288943"/>
          </a:xfrm>
          <a:prstGeom prst="straightConnector1">
            <a:avLst/>
          </a:prstGeom>
          <a:ln w="63500">
            <a:solidFill>
              <a:srgbClr val="BBE0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923928" y="100163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Rayas</a:t>
            </a:r>
            <a:r>
              <a:rPr lang="en-GB" sz="1400" dirty="0" smtClean="0"/>
              <a:t> </a:t>
            </a:r>
            <a:r>
              <a:rPr lang="en-GB" sz="1400" dirty="0" err="1" smtClean="0"/>
              <a:t>gdes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5076056" y="1155521"/>
            <a:ext cx="504056" cy="0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619672" y="339938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Bivalvos</a:t>
            </a:r>
            <a:endParaRPr lang="en-GB" sz="1400" dirty="0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1907704" y="3789040"/>
            <a:ext cx="144016" cy="432048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 flipV="1">
            <a:off x="5004048" y="2766548"/>
            <a:ext cx="1398080" cy="376174"/>
          </a:xfrm>
          <a:prstGeom prst="straightConnector1">
            <a:avLst/>
          </a:prstGeom>
          <a:ln w="63500">
            <a:solidFill>
              <a:srgbClr val="66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6402128" y="297720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Corvina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626" t="12182" r="5113" b="10782"/>
          <a:stretch/>
        </p:blipFill>
        <p:spPr>
          <a:xfrm>
            <a:off x="275088" y="1556792"/>
            <a:ext cx="8545384" cy="439248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7544" y="334277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u="sng" dirty="0" err="1" smtClean="0">
                <a:solidFill>
                  <a:schemeClr val="bg1"/>
                </a:solidFill>
              </a:rPr>
              <a:t>Keystoneses</a:t>
            </a:r>
            <a:r>
              <a:rPr lang="es-AR" u="sng" dirty="0" smtClean="0">
                <a:solidFill>
                  <a:schemeClr val="bg1"/>
                </a:solidFill>
              </a:rPr>
              <a:t> </a:t>
            </a:r>
            <a:r>
              <a:rPr lang="es-AR" u="sng" dirty="0" err="1" smtClean="0">
                <a:solidFill>
                  <a:schemeClr val="bg1"/>
                </a:solidFill>
              </a:rPr>
              <a:t>index</a:t>
            </a:r>
            <a:r>
              <a:rPr lang="es-AR" u="sng" dirty="0" smtClean="0">
                <a:solidFill>
                  <a:schemeClr val="bg1"/>
                </a:solidFill>
              </a:rPr>
              <a:t>: </a:t>
            </a:r>
            <a:r>
              <a:rPr lang="es-AR" dirty="0" smtClean="0">
                <a:solidFill>
                  <a:schemeClr val="bg1"/>
                </a:solidFill>
              </a:rPr>
              <a:t>los tiburones presentaron un valor cercano a 1 (impacto) y cercano a 0 (especie clave), lo cual indica la gran importancia de este grupo en el ecosistema. </a:t>
            </a:r>
            <a:endParaRPr lang="es-AR" dirty="0">
              <a:solidFill>
                <a:schemeClr val="bg1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7740352" y="2924944"/>
            <a:ext cx="0" cy="100811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75088" y="6093296"/>
            <a:ext cx="854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Son </a:t>
            </a:r>
            <a:r>
              <a:rPr lang="en-US" dirty="0" err="1" smtClean="0">
                <a:solidFill>
                  <a:srgbClr val="FFC000"/>
                </a:solidFill>
              </a:rPr>
              <a:t>especies</a:t>
            </a:r>
            <a:r>
              <a:rPr lang="en-US" dirty="0" smtClean="0">
                <a:solidFill>
                  <a:srgbClr val="FFC000"/>
                </a:solidFill>
              </a:rPr>
              <a:t> con </a:t>
            </a:r>
            <a:r>
              <a:rPr lang="en-US" dirty="0" err="1" smtClean="0">
                <a:solidFill>
                  <a:srgbClr val="FFC000"/>
                </a:solidFill>
              </a:rPr>
              <a:t>bajas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biomasas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pero</a:t>
            </a:r>
            <a:r>
              <a:rPr lang="en-US" dirty="0" smtClean="0">
                <a:solidFill>
                  <a:srgbClr val="FFC000"/>
                </a:solidFill>
              </a:rPr>
              <a:t> con un </a:t>
            </a:r>
            <a:r>
              <a:rPr lang="en-US" dirty="0" err="1" smtClean="0">
                <a:solidFill>
                  <a:srgbClr val="FFC000"/>
                </a:solidFill>
              </a:rPr>
              <a:t>rol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estructurador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en</a:t>
            </a:r>
            <a:r>
              <a:rPr lang="en-US" dirty="0" smtClean="0">
                <a:solidFill>
                  <a:srgbClr val="FFC000"/>
                </a:solidFill>
              </a:rPr>
              <a:t> el </a:t>
            </a:r>
            <a:r>
              <a:rPr lang="en-US" dirty="0" err="1" smtClean="0">
                <a:solidFill>
                  <a:srgbClr val="FFC000"/>
                </a:solidFill>
              </a:rPr>
              <a:t>ecosistema</a:t>
            </a:r>
            <a:r>
              <a:rPr lang="en-US" dirty="0" smtClean="0">
                <a:solidFill>
                  <a:srgbClr val="FFC000"/>
                </a:solidFill>
              </a:rPr>
              <a:t> (</a:t>
            </a:r>
            <a:r>
              <a:rPr lang="en-US" i="1" dirty="0" smtClean="0">
                <a:solidFill>
                  <a:srgbClr val="FFC000"/>
                </a:solidFill>
              </a:rPr>
              <a:t>e.g.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muchas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interacciones</a:t>
            </a:r>
            <a:r>
              <a:rPr lang="en-US" dirty="0" smtClean="0">
                <a:solidFill>
                  <a:srgbClr val="FFC000"/>
                </a:solidFill>
              </a:rPr>
              <a:t>).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64288" y="40770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Tiburones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AR" sz="3600" dirty="0" smtClean="0">
                <a:solidFill>
                  <a:schemeClr val="bg1"/>
                </a:solidFill>
              </a:rPr>
              <a:t>Impactos tróficos combinados</a:t>
            </a:r>
            <a:endParaRPr lang="es-AR" sz="36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437" t="17785" r="21651" b="9380"/>
          <a:stretch/>
        </p:blipFill>
        <p:spPr>
          <a:xfrm>
            <a:off x="1331640" y="1052736"/>
            <a:ext cx="6912768" cy="5062874"/>
          </a:xfrm>
          <a:prstGeom prst="rect">
            <a:avLst/>
          </a:prstGeom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51620" y="4293096"/>
            <a:ext cx="6840760" cy="36004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349696" y="630932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C000"/>
                </a:solidFill>
              </a:rPr>
              <a:t>Negativo</a:t>
            </a:r>
            <a:r>
              <a:rPr lang="en-GB" b="1" dirty="0" smtClean="0">
                <a:solidFill>
                  <a:srgbClr val="FFC000"/>
                </a:solidFill>
              </a:rPr>
              <a:t> a sus </a:t>
            </a:r>
            <a:r>
              <a:rPr lang="en-GB" b="1" dirty="0" err="1" smtClean="0">
                <a:solidFill>
                  <a:srgbClr val="FFC000"/>
                </a:solidFill>
              </a:rPr>
              <a:t>presas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smtClean="0">
                <a:solidFill>
                  <a:srgbClr val="FFC000"/>
                </a:solidFill>
              </a:rPr>
              <a:t>y </a:t>
            </a:r>
            <a:r>
              <a:rPr lang="en-GB" b="1" dirty="0" err="1" smtClean="0">
                <a:solidFill>
                  <a:srgbClr val="FFC000"/>
                </a:solidFill>
              </a:rPr>
              <a:t>positivo</a:t>
            </a:r>
            <a:r>
              <a:rPr lang="en-GB" b="1" dirty="0" smtClean="0">
                <a:solidFill>
                  <a:srgbClr val="FFC000"/>
                </a:solidFill>
              </a:rPr>
              <a:t> a sus </a:t>
            </a:r>
            <a:r>
              <a:rPr lang="en-GB" b="1" dirty="0" err="1" smtClean="0">
                <a:solidFill>
                  <a:srgbClr val="FFC000"/>
                </a:solidFill>
              </a:rPr>
              <a:t>competidores</a:t>
            </a:r>
            <a:r>
              <a:rPr lang="en-GB" b="1" dirty="0" smtClean="0">
                <a:solidFill>
                  <a:srgbClr val="FFC000"/>
                </a:solidFill>
              </a:rPr>
              <a:t> (</a:t>
            </a:r>
            <a:r>
              <a:rPr lang="en-GB" b="1" dirty="0" err="1" smtClean="0">
                <a:solidFill>
                  <a:srgbClr val="FFC000"/>
                </a:solidFill>
              </a:rPr>
              <a:t>directos</a:t>
            </a:r>
            <a:r>
              <a:rPr lang="en-GB" b="1" dirty="0" smtClean="0">
                <a:solidFill>
                  <a:srgbClr val="FFC000"/>
                </a:solidFill>
              </a:rPr>
              <a:t> e </a:t>
            </a:r>
            <a:r>
              <a:rPr lang="en-GB" b="1" dirty="0" err="1" smtClean="0">
                <a:solidFill>
                  <a:srgbClr val="FFC000"/>
                </a:solidFill>
              </a:rPr>
              <a:t>indirectos</a:t>
            </a:r>
            <a:r>
              <a:rPr lang="en-GB" b="1" dirty="0" smtClean="0">
                <a:solidFill>
                  <a:srgbClr val="FFC000"/>
                </a:solidFill>
              </a:rPr>
              <a:t>). 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9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476375" y="115888"/>
            <a:ext cx="6275388" cy="706437"/>
          </a:xfrm>
          <a:noFill/>
          <a:ln/>
        </p:spPr>
        <p:txBody>
          <a:bodyPr/>
          <a:lstStyle/>
          <a:p>
            <a:r>
              <a:rPr lang="es-ES" sz="2800" b="1" dirty="0">
                <a:solidFill>
                  <a:srgbClr val="FFFF00"/>
                </a:solidFill>
              </a:rPr>
              <a:t>Conclusiones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568951" cy="43195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Ambos modelos  (39 </a:t>
            </a:r>
            <a:r>
              <a:rPr lang="es-ES_tradnl" sz="2400" b="1" dirty="0">
                <a:solidFill>
                  <a:schemeClr val="bg1"/>
                </a:solidFill>
              </a:rPr>
              <a:t>grupos </a:t>
            </a:r>
            <a:r>
              <a:rPr lang="es-ES_tradnl" sz="2400" b="1" dirty="0" smtClean="0">
                <a:solidFill>
                  <a:schemeClr val="bg1"/>
                </a:solidFill>
              </a:rPr>
              <a:t>funcionales y pesquerías), permitieron </a:t>
            </a:r>
            <a:r>
              <a:rPr lang="es-ES_tradnl" sz="2400" b="1" dirty="0">
                <a:solidFill>
                  <a:schemeClr val="bg1"/>
                </a:solidFill>
              </a:rPr>
              <a:t>describir la estructura y funcionamiento </a:t>
            </a:r>
            <a:r>
              <a:rPr lang="es-ES_tradnl" sz="2400" b="1" dirty="0" smtClean="0">
                <a:solidFill>
                  <a:schemeClr val="bg1"/>
                </a:solidFill>
              </a:rPr>
              <a:t>del ECAU. </a:t>
            </a:r>
            <a:endParaRPr lang="es-ES_tradnl" sz="2400" b="1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es-ES_tradnl" sz="2400" b="1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Más del 65% de la información fue colectada con métodos de alta precisión.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_tradnl" sz="2400" b="1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ECAU </a:t>
            </a:r>
            <a:r>
              <a:rPr lang="es-ES_tradnl" sz="2400" b="1" dirty="0">
                <a:solidFill>
                  <a:schemeClr val="bg1"/>
                </a:solidFill>
              </a:rPr>
              <a:t>está en un nuevo estado (2004-05) menos eficiente, </a:t>
            </a:r>
            <a:r>
              <a:rPr lang="es-ES_tradnl" sz="2400" b="1" dirty="0" smtClean="0">
                <a:solidFill>
                  <a:schemeClr val="bg1"/>
                </a:solidFill>
              </a:rPr>
              <a:t>capturas de </a:t>
            </a:r>
            <a:r>
              <a:rPr lang="es-ES_tradnl" sz="2400" b="1" dirty="0">
                <a:solidFill>
                  <a:schemeClr val="bg1"/>
                </a:solidFill>
              </a:rPr>
              <a:t>menor nivel trófico, y aunque se captura más, es necesaria mayor producción para sustentar estos desembarques. </a:t>
            </a:r>
            <a:endParaRPr lang="es-ES_tradnl" sz="24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s-ES_tradnl" sz="2400" b="1" dirty="0">
              <a:solidFill>
                <a:schemeClr val="bg1"/>
              </a:solidFill>
            </a:endParaRPr>
          </a:p>
          <a:p>
            <a:r>
              <a:rPr lang="es-AR" sz="2400" b="1" dirty="0">
                <a:solidFill>
                  <a:schemeClr val="bg1"/>
                </a:solidFill>
              </a:rPr>
              <a:t>Se hace necesario actualizar </a:t>
            </a:r>
            <a:r>
              <a:rPr lang="es-AR" sz="2400" b="1" dirty="0">
                <a:solidFill>
                  <a:schemeClr val="bg1"/>
                </a:solidFill>
              </a:rPr>
              <a:t>modelos</a:t>
            </a:r>
            <a:r>
              <a:rPr lang="es-AR" sz="2400" b="1" dirty="0">
                <a:solidFill>
                  <a:schemeClr val="bg1"/>
                </a:solidFill>
              </a:rPr>
              <a:t>,</a:t>
            </a:r>
            <a:r>
              <a:rPr lang="es-AR" sz="2400" b="1" dirty="0">
                <a:solidFill>
                  <a:schemeClr val="bg1"/>
                </a:solidFill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</a:rPr>
              <a:t>mejorar </a:t>
            </a:r>
            <a:r>
              <a:rPr lang="es-AR" sz="2400" b="1" dirty="0">
                <a:solidFill>
                  <a:schemeClr val="bg1"/>
                </a:solidFill>
              </a:rPr>
              <a:t>calidad de data </a:t>
            </a:r>
            <a:r>
              <a:rPr lang="es-AR" sz="2400" b="1" dirty="0" smtClean="0">
                <a:solidFill>
                  <a:schemeClr val="bg1"/>
                </a:solidFill>
              </a:rPr>
              <a:t>(dietas cuantitativas</a:t>
            </a:r>
            <a:r>
              <a:rPr lang="es-AR" sz="2400" b="1" dirty="0">
                <a:solidFill>
                  <a:schemeClr val="bg1"/>
                </a:solidFill>
              </a:rPr>
              <a:t>; tamaño poblacional, crecimiento, etc</a:t>
            </a:r>
            <a:r>
              <a:rPr lang="es-AR" sz="2400" b="1" dirty="0" smtClean="0">
                <a:solidFill>
                  <a:schemeClr val="bg1"/>
                </a:solidFill>
              </a:rPr>
              <a:t>.)</a:t>
            </a:r>
            <a:r>
              <a:rPr lang="es-AR" sz="2400" b="1" dirty="0">
                <a:solidFill>
                  <a:schemeClr val="bg1"/>
                </a:solidFill>
              </a:rPr>
              <a:t>.</a:t>
            </a:r>
            <a:endParaRPr lang="es-A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es-AR" sz="2400" b="1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EwE</a:t>
            </a:r>
            <a:r>
              <a:rPr lang="es-AR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AR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permite conocer y evaluar </a:t>
            </a:r>
            <a:r>
              <a:rPr lang="es-AR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cuantitativamente </a:t>
            </a:r>
            <a:r>
              <a:rPr lang="es-AR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la importancia </a:t>
            </a:r>
            <a:r>
              <a:rPr lang="es-AR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ecológica </a:t>
            </a:r>
            <a:r>
              <a:rPr lang="es-AR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de cualquier grupo, en este caso </a:t>
            </a:r>
            <a:r>
              <a:rPr lang="es-AR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permitió </a:t>
            </a:r>
            <a:r>
              <a:rPr lang="es-AR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observar los </a:t>
            </a:r>
            <a:r>
              <a:rPr lang="es-AR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impactos tróficos </a:t>
            </a:r>
            <a:r>
              <a:rPr lang="es-AR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combinados (+ y -) como su importancia en el ECAU </a:t>
            </a:r>
            <a:r>
              <a:rPr lang="es-AR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s-AR" sz="2400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Ki</a:t>
            </a:r>
            <a:r>
              <a:rPr lang="es-AR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).</a:t>
            </a:r>
          </a:p>
          <a:p>
            <a:pPr marL="0" indent="0" algn="just">
              <a:spcBef>
                <a:spcPct val="0"/>
              </a:spcBef>
              <a:buNone/>
            </a:pPr>
            <a:endParaRPr lang="es-AR" sz="2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s-AR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L</a:t>
            </a:r>
            <a:r>
              <a:rPr lang="es-AR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 conservación de estos </a:t>
            </a:r>
            <a:r>
              <a:rPr lang="es-AR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tiburones se hace cada vez mas necesaria, para ello se deben </a:t>
            </a:r>
            <a:r>
              <a:rPr lang="es-AR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conocer áreas </a:t>
            </a:r>
            <a:r>
              <a:rPr lang="es-AR" sz="2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sensibles de su </a:t>
            </a:r>
            <a:r>
              <a:rPr lang="es-AR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dinámica poblacional.</a:t>
            </a:r>
            <a:endParaRPr lang="es-AR" sz="24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1434306" y="476672"/>
            <a:ext cx="6275388" cy="706437"/>
          </a:xfrm>
          <a:noFill/>
          <a:ln/>
        </p:spPr>
        <p:txBody>
          <a:bodyPr/>
          <a:lstStyle/>
          <a:p>
            <a:r>
              <a:rPr lang="es-ES" sz="2800" b="1" dirty="0">
                <a:solidFill>
                  <a:srgbClr val="FFFF00"/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84166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552" y="1268760"/>
            <a:ext cx="81359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es-MX" sz="2400" dirty="0">
                <a:solidFill>
                  <a:srgbClr val="FFFF00"/>
                </a:solidFill>
                <a:latin typeface="Arial Unicode MS" pitchFamily="34" charset="-128"/>
              </a:rPr>
              <a:t>ECOPATH se basa en un enfoque multiespecífico para estimar biomasas y consumo de alimento en sistemas acuáticos (</a:t>
            </a:r>
            <a:r>
              <a:rPr lang="es-MX" sz="2000" dirty="0" err="1">
                <a:solidFill>
                  <a:srgbClr val="FFFF00"/>
                </a:solidFill>
                <a:latin typeface="Arial Unicode MS" pitchFamily="34" charset="-128"/>
              </a:rPr>
              <a:t>Polovina</a:t>
            </a:r>
            <a:r>
              <a:rPr lang="es-MX" sz="2000" dirty="0">
                <a:solidFill>
                  <a:srgbClr val="FFFF00"/>
                </a:solidFill>
                <a:latin typeface="Arial Unicode MS" pitchFamily="34" charset="-128"/>
              </a:rPr>
              <a:t>, </a:t>
            </a:r>
            <a:r>
              <a:rPr lang="es-MX" sz="2000" dirty="0" smtClean="0">
                <a:solidFill>
                  <a:srgbClr val="FFFF00"/>
                </a:solidFill>
                <a:latin typeface="Arial Unicode MS" pitchFamily="34" charset="-128"/>
              </a:rPr>
              <a:t>1984; </a:t>
            </a:r>
            <a:r>
              <a:rPr lang="es-MX" sz="2000" dirty="0" err="1" smtClean="0">
                <a:solidFill>
                  <a:srgbClr val="FFFF00"/>
                </a:solidFill>
                <a:latin typeface="Arial Unicode MS" pitchFamily="34" charset="-128"/>
              </a:rPr>
              <a:t>Christensen</a:t>
            </a:r>
            <a:r>
              <a:rPr lang="es-MX" sz="2000" dirty="0" smtClean="0">
                <a:solidFill>
                  <a:srgbClr val="FFFF00"/>
                </a:solidFill>
                <a:latin typeface="Arial Unicode MS" pitchFamily="34" charset="-128"/>
              </a:rPr>
              <a:t> </a:t>
            </a:r>
            <a:r>
              <a:rPr lang="es-MX" sz="2000" i="1" dirty="0" smtClean="0">
                <a:solidFill>
                  <a:srgbClr val="FFFF00"/>
                </a:solidFill>
                <a:latin typeface="Arial Unicode MS" pitchFamily="34" charset="-128"/>
              </a:rPr>
              <a:t>et al</a:t>
            </a:r>
            <a:r>
              <a:rPr lang="es-MX" sz="2000" dirty="0" smtClean="0">
                <a:solidFill>
                  <a:srgbClr val="FFFF00"/>
                </a:solidFill>
                <a:latin typeface="Arial Unicode MS" pitchFamily="34" charset="-128"/>
              </a:rPr>
              <a:t>., 1992</a:t>
            </a:r>
            <a:r>
              <a:rPr lang="es-MX" sz="2400" dirty="0" smtClean="0">
                <a:solidFill>
                  <a:srgbClr val="FFFF00"/>
                </a:solidFill>
                <a:latin typeface="Arial Unicode MS" pitchFamily="34" charset="-128"/>
              </a:rPr>
              <a:t>).</a:t>
            </a:r>
            <a:endParaRPr lang="es-MX" sz="2400" dirty="0">
              <a:solidFill>
                <a:srgbClr val="FFFF00"/>
              </a:solidFill>
              <a:latin typeface="Arial Unicode MS" pitchFamily="34" charset="-128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400" dirty="0">
              <a:solidFill>
                <a:srgbClr val="FFFF00"/>
              </a:solidFill>
              <a:latin typeface="Arial Unicode MS" pitchFamily="34" charset="-128"/>
            </a:endParaRP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es-MX" sz="2400" dirty="0" smtClean="0">
                <a:solidFill>
                  <a:srgbClr val="FFFF00"/>
                </a:solidFill>
                <a:latin typeface="Arial Unicode MS" pitchFamily="34" charset="-128"/>
              </a:rPr>
              <a:t>Posee </a:t>
            </a:r>
            <a:r>
              <a:rPr lang="es-MX" sz="2400" dirty="0" smtClean="0">
                <a:solidFill>
                  <a:srgbClr val="FFFF00"/>
                </a:solidFill>
                <a:latin typeface="Arial Unicode MS" pitchFamily="34" charset="-128"/>
              </a:rPr>
              <a:t>conceptos </a:t>
            </a:r>
            <a:r>
              <a:rPr lang="es-MX" sz="2400" dirty="0">
                <a:solidFill>
                  <a:srgbClr val="FFFF00"/>
                </a:solidFill>
                <a:latin typeface="Arial Unicode MS" pitchFamily="34" charset="-128"/>
              </a:rPr>
              <a:t>de ecología teórica para análisis de flujos tróficos </a:t>
            </a:r>
            <a:r>
              <a:rPr lang="es-MX" sz="2400" dirty="0" smtClean="0">
                <a:solidFill>
                  <a:srgbClr val="FFFF00"/>
                </a:solidFill>
                <a:latin typeface="Arial Unicode MS" pitchFamily="34" charset="-128"/>
              </a:rPr>
              <a:t>(</a:t>
            </a:r>
            <a:r>
              <a:rPr lang="es-MX" sz="2400" i="1" dirty="0" err="1" smtClean="0">
                <a:solidFill>
                  <a:srgbClr val="FFFF00"/>
                </a:solidFill>
                <a:latin typeface="Arial Unicode MS" pitchFamily="34" charset="-128"/>
              </a:rPr>
              <a:t>e.g</a:t>
            </a:r>
            <a:r>
              <a:rPr lang="es-MX" sz="2400" i="1" dirty="0" smtClean="0">
                <a:solidFill>
                  <a:srgbClr val="FFFF00"/>
                </a:solidFill>
                <a:latin typeface="Arial Unicode MS" pitchFamily="34" charset="-128"/>
              </a:rPr>
              <a:t>.</a:t>
            </a:r>
            <a:r>
              <a:rPr lang="es-MX" sz="2400" dirty="0" smtClean="0">
                <a:solidFill>
                  <a:srgbClr val="FFFF00"/>
                </a:solidFill>
                <a:latin typeface="Arial Unicode MS" pitchFamily="34" charset="-128"/>
              </a:rPr>
              <a:t> </a:t>
            </a:r>
            <a:r>
              <a:rPr lang="es-MX" sz="2000" dirty="0" err="1" smtClean="0">
                <a:solidFill>
                  <a:srgbClr val="FFFF00"/>
                </a:solidFill>
                <a:latin typeface="Arial Unicode MS" pitchFamily="34" charset="-128"/>
              </a:rPr>
              <a:t>Odum</a:t>
            </a:r>
            <a:r>
              <a:rPr lang="es-MX" sz="2000" dirty="0">
                <a:solidFill>
                  <a:srgbClr val="FFFF00"/>
                </a:solidFill>
                <a:latin typeface="Arial Unicode MS" pitchFamily="34" charset="-128"/>
              </a:rPr>
              <a:t>, 1969; </a:t>
            </a:r>
            <a:r>
              <a:rPr lang="es-MX" sz="2000" dirty="0" err="1">
                <a:solidFill>
                  <a:srgbClr val="FFFF00"/>
                </a:solidFill>
                <a:latin typeface="Arial Unicode MS" pitchFamily="34" charset="-128"/>
              </a:rPr>
              <a:t>Ulanowicz</a:t>
            </a:r>
            <a:r>
              <a:rPr lang="es-MX" sz="2000" dirty="0">
                <a:solidFill>
                  <a:srgbClr val="FFFF00"/>
                </a:solidFill>
                <a:latin typeface="Arial Unicode MS" pitchFamily="34" charset="-128"/>
              </a:rPr>
              <a:t>, </a:t>
            </a:r>
            <a:r>
              <a:rPr lang="es-MX" sz="2000" dirty="0" smtClean="0">
                <a:solidFill>
                  <a:srgbClr val="FFFF00"/>
                </a:solidFill>
                <a:latin typeface="Arial Unicode MS" pitchFamily="34" charset="-128"/>
              </a:rPr>
              <a:t>1986</a:t>
            </a:r>
            <a:r>
              <a:rPr lang="es-MX" sz="2400" dirty="0" smtClean="0">
                <a:solidFill>
                  <a:srgbClr val="FFFF00"/>
                </a:solidFill>
                <a:latin typeface="Arial Unicode MS" pitchFamily="34" charset="-128"/>
              </a:rPr>
              <a:t>).</a:t>
            </a:r>
            <a:endParaRPr lang="es-MX" sz="2400" dirty="0">
              <a:solidFill>
                <a:srgbClr val="FFFF00"/>
              </a:solidFill>
              <a:latin typeface="Arial Unicode MS" pitchFamily="34" charset="-128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400" dirty="0">
              <a:solidFill>
                <a:srgbClr val="FFFF00"/>
              </a:solidFill>
              <a:latin typeface="Arial Unicode MS" pitchFamily="34" charset="-128"/>
            </a:endParaRP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es-MX" sz="2400" dirty="0" smtClean="0">
                <a:solidFill>
                  <a:srgbClr val="FFFF00"/>
                </a:solidFill>
              </a:rPr>
              <a:t>ECOPATH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sz="2400" dirty="0">
                <a:solidFill>
                  <a:srgbClr val="FFFF00"/>
                </a:solidFill>
                <a:latin typeface="Arial Unicode MS" pitchFamily="34" charset="-128"/>
              </a:rPr>
              <a:t>incorpora relaciones tróficas de un ecosistema en particular y cuantifica flujos, biomasas, impactos tróficos y atributos ecosistémicos. </a:t>
            </a:r>
            <a:endParaRPr lang="es-ES" sz="2400" dirty="0">
              <a:solidFill>
                <a:srgbClr val="FFFF00"/>
              </a:solidFill>
              <a:latin typeface="Arial Unicode MS" pitchFamily="34" charset="-128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9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Introducción</a:t>
            </a:r>
            <a:endParaRPr lang="es-ES_tradn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124075" y="908050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solidFill>
                  <a:srgbClr val="FFFF00"/>
                </a:solidFill>
              </a:rPr>
              <a:t>Muchas </a:t>
            </a:r>
            <a:r>
              <a:rPr lang="es-ES" sz="2400" b="1" dirty="0" smtClean="0">
                <a:solidFill>
                  <a:srgbClr val="FFFF00"/>
                </a:solidFill>
              </a:rPr>
              <a:t>Gracias!, </a:t>
            </a:r>
            <a:r>
              <a:rPr lang="es-ES" sz="2400" b="1" dirty="0">
                <a:solidFill>
                  <a:srgbClr val="FFFF00"/>
                </a:solidFill>
              </a:rPr>
              <a:t>Consultas?</a:t>
            </a:r>
            <a:endParaRPr lang="es-ES_tradnl" sz="2400" b="1" dirty="0">
              <a:solidFill>
                <a:srgbClr val="FFFF00"/>
              </a:solidFill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68313" y="1844675"/>
            <a:ext cx="74882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u="sng" dirty="0">
                <a:solidFill>
                  <a:schemeClr val="bg1"/>
                </a:solidFill>
              </a:rPr>
              <a:t>Agradecimientos</a:t>
            </a:r>
          </a:p>
          <a:p>
            <a:pPr>
              <a:spcBef>
                <a:spcPct val="50000"/>
              </a:spcBef>
            </a:pPr>
            <a:endParaRPr lang="es-ES" b="1" u="sng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chemeClr val="bg1"/>
                </a:solidFill>
              </a:rPr>
              <a:t>INIDEP. </a:t>
            </a:r>
            <a:endParaRPr lang="es-E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chemeClr val="bg1"/>
                </a:solidFill>
              </a:rPr>
              <a:t>CIC</a:t>
            </a:r>
            <a:r>
              <a:rPr lang="es-ES" b="1" dirty="0">
                <a:solidFill>
                  <a:schemeClr val="bg1"/>
                </a:solidFill>
              </a:rPr>
              <a:t>.</a:t>
            </a:r>
            <a:endParaRPr lang="es-ES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s-AR" b="1" dirty="0" smtClean="0">
                <a:solidFill>
                  <a:schemeClr val="bg1"/>
                </a:solidFill>
              </a:rPr>
              <a:t>Organizadores Taller “</a:t>
            </a:r>
            <a:r>
              <a:rPr lang="es-AR" b="1" dirty="0" err="1" smtClean="0">
                <a:solidFill>
                  <a:schemeClr val="bg1"/>
                </a:solidFill>
              </a:rPr>
              <a:t>Escalandrún</a:t>
            </a:r>
            <a:r>
              <a:rPr lang="es-AR" b="1" dirty="0" smtClean="0">
                <a:solidFill>
                  <a:schemeClr val="bg1"/>
                </a:solidFill>
              </a:rPr>
              <a:t>” (M. Cuevas).</a:t>
            </a:r>
          </a:p>
          <a:p>
            <a:pPr>
              <a:spcBef>
                <a:spcPct val="50000"/>
              </a:spcBef>
            </a:pPr>
            <a:r>
              <a:rPr lang="es-AR" b="1" dirty="0" smtClean="0">
                <a:solidFill>
                  <a:schemeClr val="bg1"/>
                </a:solidFill>
              </a:rPr>
              <a:t>Rodrigo “lolo” García (OCC)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  <a:endParaRPr lang="es-E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s-ES_trad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chemeClr val="bg1"/>
                </a:solidFill>
              </a:rPr>
              <a:t>Objetivos</a:t>
            </a:r>
            <a:endParaRPr lang="es-ES_tradnl" sz="400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AR" sz="2400" b="1" dirty="0">
                <a:solidFill>
                  <a:srgbClr val="FFFF00"/>
                </a:solidFill>
              </a:rPr>
              <a:t>C</a:t>
            </a:r>
            <a:r>
              <a:rPr lang="es-ES" sz="2400" b="1" dirty="0" err="1">
                <a:solidFill>
                  <a:srgbClr val="FFFF00"/>
                </a:solidFill>
              </a:rPr>
              <a:t>onstruir</a:t>
            </a:r>
            <a:r>
              <a:rPr lang="es-ES" sz="2400" b="1" dirty="0">
                <a:solidFill>
                  <a:srgbClr val="FFFF00"/>
                </a:solidFill>
              </a:rPr>
              <a:t> </a:t>
            </a:r>
            <a:r>
              <a:rPr lang="es-ES" sz="2400" b="1" dirty="0" smtClean="0">
                <a:solidFill>
                  <a:srgbClr val="FFFF00"/>
                </a:solidFill>
              </a:rPr>
              <a:t>modelos </a:t>
            </a:r>
            <a:r>
              <a:rPr lang="es-ES" sz="2400" b="1" dirty="0">
                <a:solidFill>
                  <a:srgbClr val="FFFF00"/>
                </a:solidFill>
              </a:rPr>
              <a:t>multiespecíficos (ECOPATH ) del Ecosistema Costero Argentino-Uruguayo (ECAU, 34º-41º </a:t>
            </a:r>
            <a:r>
              <a:rPr lang="es-ES" sz="2400" b="1" dirty="0" smtClean="0">
                <a:solidFill>
                  <a:srgbClr val="FFFF00"/>
                </a:solidFill>
              </a:rPr>
              <a:t>S).</a:t>
            </a:r>
            <a:endParaRPr lang="es-ES" sz="2400" b="1" dirty="0">
              <a:solidFill>
                <a:srgbClr val="FFFF00"/>
              </a:solidFill>
            </a:endParaRPr>
          </a:p>
          <a:p>
            <a:pPr algn="just">
              <a:buFontTx/>
              <a:buNone/>
            </a:pPr>
            <a:endParaRPr lang="es-ES" sz="2400" b="1" dirty="0">
              <a:solidFill>
                <a:srgbClr val="FFFF00"/>
              </a:solidFill>
            </a:endParaRPr>
          </a:p>
          <a:p>
            <a:pPr algn="just">
              <a:buFontTx/>
              <a:buNone/>
            </a:pPr>
            <a:endParaRPr lang="es-ES" sz="2400" b="1" dirty="0">
              <a:solidFill>
                <a:srgbClr val="FFFF00"/>
              </a:solidFill>
            </a:endParaRPr>
          </a:p>
          <a:p>
            <a:pPr algn="just"/>
            <a:r>
              <a:rPr lang="es-ES" sz="2400" b="1" dirty="0">
                <a:solidFill>
                  <a:srgbClr val="FFFF00"/>
                </a:solidFill>
              </a:rPr>
              <a:t>Analizar </a:t>
            </a:r>
            <a:r>
              <a:rPr lang="es-ES" sz="2400" b="1" dirty="0" smtClean="0">
                <a:solidFill>
                  <a:srgbClr val="FFFF00"/>
                </a:solidFill>
              </a:rPr>
              <a:t>el rol ecológico y trófico de los grandes tiburones costeros en el ECAU. </a:t>
            </a:r>
            <a:r>
              <a:rPr lang="es-ES_tradnl" sz="2400" b="1" dirty="0" smtClean="0">
                <a:solidFill>
                  <a:srgbClr val="FFFF00"/>
                </a:solidFill>
              </a:rPr>
              <a:t> </a:t>
            </a:r>
            <a:endParaRPr lang="es-ES_tradnl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107950" y="1628775"/>
            <a:ext cx="5903913" cy="4248150"/>
            <a:chOff x="68" y="1389"/>
            <a:chExt cx="3719" cy="2676"/>
          </a:xfrm>
        </p:grpSpPr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2702" t="25504" r="54315" b="30394"/>
            <a:stretch>
              <a:fillRect/>
            </a:stretch>
          </p:blipFill>
          <p:spPr bwMode="auto">
            <a:xfrm>
              <a:off x="68" y="1616"/>
              <a:ext cx="1696" cy="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2" name="Text Box 4"/>
            <p:cNvSpPr txBox="1">
              <a:spLocks noChangeArrowheads="1"/>
            </p:cNvSpPr>
            <p:nvPr/>
          </p:nvSpPr>
          <p:spPr bwMode="auto">
            <a:xfrm>
              <a:off x="1973" y="2740"/>
              <a:ext cx="1814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b="1" dirty="0">
                  <a:solidFill>
                    <a:srgbClr val="FFFF00"/>
                  </a:solidFill>
                </a:rPr>
                <a:t>Sistema Costero Argentino Norte </a:t>
              </a:r>
              <a:r>
                <a:rPr lang="es-MX" b="1" dirty="0">
                  <a:solidFill>
                    <a:srgbClr val="FFFF00"/>
                  </a:solidFill>
                </a:rPr>
                <a:t>(34º- 41º S) </a:t>
              </a:r>
              <a:r>
                <a:rPr lang="es-ES_tradnl" sz="1400" dirty="0">
                  <a:solidFill>
                    <a:schemeClr val="bg1"/>
                  </a:solidFill>
                </a:rPr>
                <a:t>(</a:t>
              </a:r>
              <a:r>
                <a:rPr lang="es-CL" sz="1400" dirty="0" err="1">
                  <a:solidFill>
                    <a:schemeClr val="bg1"/>
                  </a:solidFill>
                </a:rPr>
                <a:t>Angelescu</a:t>
              </a:r>
              <a:r>
                <a:rPr lang="es-CL" sz="1400" dirty="0">
                  <a:solidFill>
                    <a:schemeClr val="bg1"/>
                  </a:solidFill>
                </a:rPr>
                <a:t> &amp; </a:t>
              </a:r>
              <a:r>
                <a:rPr lang="es-CL" sz="1400" dirty="0" err="1">
                  <a:solidFill>
                    <a:schemeClr val="bg1"/>
                  </a:solidFill>
                </a:rPr>
                <a:t>Prensky</a:t>
              </a:r>
              <a:r>
                <a:rPr lang="es-CL" sz="1400" dirty="0">
                  <a:solidFill>
                    <a:schemeClr val="bg1"/>
                  </a:solidFill>
                </a:rPr>
                <a:t>, 1987)</a:t>
              </a:r>
              <a:r>
                <a:rPr lang="es-ES" sz="1400" dirty="0">
                  <a:solidFill>
                    <a:schemeClr val="bg1"/>
                  </a:solidFill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s-ES" sz="1600" b="1" dirty="0" smtClean="0">
                  <a:solidFill>
                    <a:srgbClr val="FFFF00"/>
                  </a:solidFill>
                </a:rPr>
                <a:t>Distrito </a:t>
              </a:r>
              <a:r>
                <a:rPr lang="es-ES" sz="1600" b="1" dirty="0">
                  <a:solidFill>
                    <a:srgbClr val="FFFF00"/>
                  </a:solidFill>
                </a:rPr>
                <a:t>Bonaerense</a:t>
              </a:r>
              <a:r>
                <a:rPr lang="es-ES" sz="1600" dirty="0">
                  <a:solidFill>
                    <a:srgbClr val="FFFF00"/>
                  </a:solidFill>
                </a:rPr>
                <a:t> </a:t>
              </a:r>
              <a:r>
                <a:rPr lang="es-ES" sz="1400" dirty="0">
                  <a:solidFill>
                    <a:schemeClr val="bg1"/>
                  </a:solidFill>
                </a:rPr>
                <a:t>(</a:t>
              </a:r>
              <a:r>
                <a:rPr lang="es-ES" sz="1400" dirty="0" err="1">
                  <a:solidFill>
                    <a:schemeClr val="bg1"/>
                  </a:solidFill>
                </a:rPr>
                <a:t>Menni</a:t>
              </a:r>
              <a:r>
                <a:rPr lang="es-ES" sz="1400" dirty="0">
                  <a:solidFill>
                    <a:schemeClr val="bg1"/>
                  </a:solidFill>
                </a:rPr>
                <a:t> et al., 2010) </a:t>
              </a:r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 flipH="1" flipV="1">
              <a:off x="1173" y="2205"/>
              <a:ext cx="817" cy="772"/>
            </a:xfrm>
            <a:prstGeom prst="line">
              <a:avLst/>
            </a:prstGeom>
            <a:noFill/>
            <a:ln w="9525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58374" name="Oval 6"/>
            <p:cNvSpPr>
              <a:spLocks noChangeArrowheads="1"/>
            </p:cNvSpPr>
            <p:nvPr/>
          </p:nvSpPr>
          <p:spPr bwMode="auto">
            <a:xfrm rot="2690687">
              <a:off x="857" y="1389"/>
              <a:ext cx="322" cy="12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58375" name="Group 7"/>
          <p:cNvGrpSpPr>
            <a:grpSpLocks/>
          </p:cNvGrpSpPr>
          <p:nvPr/>
        </p:nvGrpSpPr>
        <p:grpSpPr bwMode="auto">
          <a:xfrm>
            <a:off x="250825" y="44450"/>
            <a:ext cx="8858250" cy="5829300"/>
            <a:chOff x="158" y="28"/>
            <a:chExt cx="5580" cy="3672"/>
          </a:xfrm>
        </p:grpSpPr>
        <p:sp>
          <p:nvSpPr>
            <p:cNvPr id="58376" name="Text Box 8"/>
            <p:cNvSpPr txBox="1">
              <a:spLocks noChangeArrowheads="1"/>
            </p:cNvSpPr>
            <p:nvPr/>
          </p:nvSpPr>
          <p:spPr bwMode="auto">
            <a:xfrm>
              <a:off x="158" y="162"/>
              <a:ext cx="367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_tradnl">
                  <a:solidFill>
                    <a:srgbClr val="FFFF66"/>
                  </a:solidFill>
                </a:rPr>
                <a:t>Definición de los límites espaciales por la distribución de comunidades de peces </a:t>
              </a:r>
              <a:r>
                <a:rPr lang="es-ES_tradnl">
                  <a:solidFill>
                    <a:schemeClr val="bg1"/>
                  </a:solidFill>
                </a:rPr>
                <a:t>(</a:t>
              </a:r>
              <a:r>
                <a:rPr lang="es-ES_tradnl" sz="1400">
                  <a:solidFill>
                    <a:schemeClr val="bg1"/>
                  </a:solidFill>
                </a:rPr>
                <a:t>Jaureguizar </a:t>
              </a:r>
              <a:r>
                <a:rPr lang="es-ES_tradnl" sz="1400" i="1">
                  <a:solidFill>
                    <a:schemeClr val="bg1"/>
                  </a:solidFill>
                </a:rPr>
                <a:t>et al</a:t>
              </a:r>
              <a:r>
                <a:rPr lang="es-ES_tradnl" sz="1400">
                  <a:solidFill>
                    <a:schemeClr val="bg1"/>
                  </a:solidFill>
                </a:rPr>
                <a:t>., 2004; 2006</a:t>
              </a:r>
              <a:r>
                <a:rPr lang="es-ES_tradnl">
                  <a:solidFill>
                    <a:schemeClr val="bg1"/>
                  </a:solidFill>
                </a:rPr>
                <a:t>) </a:t>
              </a:r>
              <a:r>
                <a:rPr lang="es-ES_tradnl">
                  <a:solidFill>
                    <a:srgbClr val="FFFF66"/>
                  </a:solidFill>
                </a:rPr>
                <a:t>y macro-invertebrados</a:t>
              </a:r>
              <a:r>
                <a:rPr lang="es-ES_tradnl"/>
                <a:t> </a:t>
              </a:r>
              <a:r>
                <a:rPr lang="es-ES_tradnl">
                  <a:solidFill>
                    <a:schemeClr val="bg1"/>
                  </a:solidFill>
                </a:rPr>
                <a:t>(</a:t>
              </a:r>
              <a:r>
                <a:rPr lang="es-ES_tradnl" sz="1400">
                  <a:solidFill>
                    <a:schemeClr val="bg1"/>
                  </a:solidFill>
                </a:rPr>
                <a:t>Giberto </a:t>
              </a:r>
              <a:r>
                <a:rPr lang="es-ES_tradnl" sz="1400" i="1">
                  <a:solidFill>
                    <a:schemeClr val="bg1"/>
                  </a:solidFill>
                </a:rPr>
                <a:t>et al</a:t>
              </a:r>
              <a:r>
                <a:rPr lang="es-ES_tradnl" sz="1400">
                  <a:solidFill>
                    <a:schemeClr val="bg1"/>
                  </a:solidFill>
                </a:rPr>
                <a:t>., 2005</a:t>
              </a:r>
              <a:r>
                <a:rPr lang="es-ES_tradnl">
                  <a:solidFill>
                    <a:schemeClr val="bg1"/>
                  </a:solidFill>
                </a:rPr>
                <a:t>) </a:t>
              </a:r>
              <a:r>
                <a:rPr lang="es-ES_tradnl">
                  <a:solidFill>
                    <a:srgbClr val="FFFF66"/>
                  </a:solidFill>
                </a:rPr>
                <a:t>en el área de estudio.</a:t>
              </a:r>
            </a:p>
          </p:txBody>
        </p:sp>
        <p:grpSp>
          <p:nvGrpSpPr>
            <p:cNvPr id="58377" name="Group 9"/>
            <p:cNvGrpSpPr>
              <a:grpSpLocks/>
            </p:cNvGrpSpPr>
            <p:nvPr/>
          </p:nvGrpSpPr>
          <p:grpSpPr bwMode="auto">
            <a:xfrm>
              <a:off x="3843" y="28"/>
              <a:ext cx="1895" cy="3672"/>
              <a:chOff x="3843" y="575"/>
              <a:chExt cx="1895" cy="3672"/>
            </a:xfrm>
          </p:grpSpPr>
          <p:pic>
            <p:nvPicPr>
              <p:cNvPr id="58378" name="Picture 10" descr="Gráfico_dcc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47" r="47029" b="68921"/>
              <a:stretch>
                <a:fillRect/>
              </a:stretch>
            </p:blipFill>
            <p:spPr bwMode="auto">
              <a:xfrm>
                <a:off x="3843" y="575"/>
                <a:ext cx="1895" cy="190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79" name="Picture 11" descr="Gráfico_dcc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3748" t="63327" b="4434"/>
              <a:stretch>
                <a:fillRect/>
              </a:stretch>
            </p:blipFill>
            <p:spPr bwMode="auto">
              <a:xfrm>
                <a:off x="3843" y="2480"/>
                <a:ext cx="1883" cy="17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6516688" y="476250"/>
            <a:ext cx="2087562" cy="3948113"/>
            <a:chOff x="4105" y="300"/>
            <a:chExt cx="1315" cy="2487"/>
          </a:xfrm>
        </p:grpSpPr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4876" y="300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/>
                <a:t>Uruguay</a:t>
              </a:r>
              <a:endParaRPr lang="es-ES_tradnl" sz="1200" b="1"/>
            </a:p>
          </p:txBody>
        </p:sp>
        <p:sp>
          <p:nvSpPr>
            <p:cNvPr id="58381" name="Text Box 13"/>
            <p:cNvSpPr txBox="1">
              <a:spLocks noChangeArrowheads="1"/>
            </p:cNvSpPr>
            <p:nvPr/>
          </p:nvSpPr>
          <p:spPr bwMode="auto">
            <a:xfrm>
              <a:off x="4831" y="2160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/>
                <a:t>Uruguay</a:t>
              </a:r>
              <a:endParaRPr lang="es-ES_tradnl" sz="1200" b="1"/>
            </a:p>
          </p:txBody>
        </p:sp>
        <p:sp>
          <p:nvSpPr>
            <p:cNvPr id="58382" name="Text Box 14"/>
            <p:cNvSpPr txBox="1">
              <a:spLocks noChangeArrowheads="1"/>
            </p:cNvSpPr>
            <p:nvPr/>
          </p:nvSpPr>
          <p:spPr bwMode="auto">
            <a:xfrm>
              <a:off x="4105" y="2614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/>
                <a:t>Argentina</a:t>
              </a:r>
              <a:endParaRPr lang="es-ES_tradnl" sz="1200" b="1"/>
            </a:p>
          </p:txBody>
        </p:sp>
        <p:sp>
          <p:nvSpPr>
            <p:cNvPr id="58383" name="Text Box 15"/>
            <p:cNvSpPr txBox="1">
              <a:spLocks noChangeArrowheads="1"/>
            </p:cNvSpPr>
            <p:nvPr/>
          </p:nvSpPr>
          <p:spPr bwMode="auto">
            <a:xfrm>
              <a:off x="4150" y="799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/>
                <a:t>Argentina</a:t>
              </a:r>
              <a:endParaRPr lang="es-ES_tradnl" sz="1200" b="1"/>
            </a:p>
          </p:txBody>
        </p:sp>
      </p:grp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179388" y="6092825"/>
            <a:ext cx="87852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UY" b="1" dirty="0" err="1">
                <a:solidFill>
                  <a:srgbClr val="FFFF66"/>
                </a:solidFill>
              </a:rPr>
              <a:t>ECAU</a:t>
            </a:r>
            <a:r>
              <a:rPr lang="es-UY" b="1" dirty="0">
                <a:solidFill>
                  <a:srgbClr val="FFFF66"/>
                </a:solidFill>
              </a:rPr>
              <a:t>: </a:t>
            </a:r>
            <a:r>
              <a:rPr lang="es-UY" b="1" dirty="0">
                <a:solidFill>
                  <a:srgbClr val="FFFF66"/>
                </a:solidFill>
                <a:cs typeface="Arial" charset="0"/>
              </a:rPr>
              <a:t>~</a:t>
            </a:r>
            <a:r>
              <a:rPr lang="es-UY" b="1" dirty="0">
                <a:solidFill>
                  <a:srgbClr val="FFFF66"/>
                </a:solidFill>
              </a:rPr>
              <a:t> 108355 </a:t>
            </a:r>
            <a:r>
              <a:rPr lang="es-UY" b="1" dirty="0" err="1" smtClean="0">
                <a:solidFill>
                  <a:srgbClr val="FFFF66"/>
                </a:solidFill>
              </a:rPr>
              <a:t>km</a:t>
            </a:r>
            <a:r>
              <a:rPr lang="es-UY" b="1" baseline="30000" dirty="0" err="1" smtClean="0">
                <a:solidFill>
                  <a:srgbClr val="FFFF66"/>
                </a:solidFill>
              </a:rPr>
              <a:t>2</a:t>
            </a:r>
            <a:endParaRPr lang="es-UY" b="1" dirty="0" smtClean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r>
              <a:rPr lang="es-UY" b="1" dirty="0" smtClean="0">
                <a:solidFill>
                  <a:srgbClr val="FFFF66"/>
                </a:solidFill>
              </a:rPr>
              <a:t>desde </a:t>
            </a:r>
            <a:r>
              <a:rPr lang="es-ES" b="1" dirty="0">
                <a:solidFill>
                  <a:srgbClr val="FFFF66"/>
                </a:solidFill>
              </a:rPr>
              <a:t>Chuy, Uruguay (34º S) hasta El Rincón, Argentina (41º S)</a:t>
            </a:r>
            <a:r>
              <a:rPr lang="es-ES" dirty="0">
                <a:solidFill>
                  <a:srgbClr val="FFFF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5693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 dirty="0">
                <a:solidFill>
                  <a:srgbClr val="FFFF66"/>
                </a:solidFill>
              </a:rPr>
              <a:t>Modelo </a:t>
            </a:r>
            <a:r>
              <a:rPr lang="es-ES_tradnl" b="1" dirty="0" err="1">
                <a:solidFill>
                  <a:srgbClr val="FFFF66"/>
                </a:solidFill>
              </a:rPr>
              <a:t>ecotrófico</a:t>
            </a:r>
            <a:r>
              <a:rPr lang="es-ES_tradnl" b="1" dirty="0">
                <a:solidFill>
                  <a:srgbClr val="FFFF66"/>
                </a:solidFill>
              </a:rPr>
              <a:t> del Ecosistema Costero </a:t>
            </a:r>
            <a:r>
              <a:rPr lang="es-ES_tradnl" b="1" dirty="0" smtClean="0">
                <a:solidFill>
                  <a:srgbClr val="FFFF66"/>
                </a:solidFill>
              </a:rPr>
              <a:t>Argentino-Uruguayo, </a:t>
            </a:r>
          </a:p>
          <a:p>
            <a:pPr algn="ctr">
              <a:spcBef>
                <a:spcPct val="50000"/>
              </a:spcBef>
            </a:pPr>
            <a:r>
              <a:rPr lang="es-ES_tradnl" b="1" dirty="0" err="1" smtClean="0">
                <a:solidFill>
                  <a:srgbClr val="FFFF66"/>
                </a:solidFill>
              </a:rPr>
              <a:t>ECAU</a:t>
            </a:r>
            <a:r>
              <a:rPr lang="es-ES_tradnl" b="1" dirty="0" smtClean="0">
                <a:solidFill>
                  <a:srgbClr val="FFFF66"/>
                </a:solidFill>
              </a:rPr>
              <a:t> (34-41º </a:t>
            </a:r>
            <a:r>
              <a:rPr lang="es-ES_tradnl" b="1" dirty="0">
                <a:solidFill>
                  <a:srgbClr val="FFFF66"/>
                </a:solidFill>
              </a:rPr>
              <a:t>S)</a:t>
            </a:r>
            <a:endParaRPr lang="es-ES" b="1" dirty="0">
              <a:solidFill>
                <a:srgbClr val="FFFF66"/>
              </a:solidFill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971600" y="1358577"/>
            <a:ext cx="684076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 u="sng" dirty="0">
                <a:solidFill>
                  <a:srgbClr val="FFFF66"/>
                </a:solidFill>
              </a:rPr>
              <a:t>Se consideró a 39 grupos tróficos: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solidFill>
                  <a:srgbClr val="FFFF66"/>
                </a:solidFill>
              </a:rPr>
              <a:t>-Predadores </a:t>
            </a:r>
            <a:r>
              <a:rPr lang="es-ES_tradnl" b="1" dirty="0" smtClean="0">
                <a:solidFill>
                  <a:srgbClr val="FFFF66"/>
                </a:solidFill>
              </a:rPr>
              <a:t>tope (grandes tiburones, mamíferos marinos);</a:t>
            </a:r>
            <a:endParaRPr lang="es-ES_tradnl" b="1" dirty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r>
              <a:rPr lang="es-ES_tradnl" b="1" dirty="0">
                <a:solidFill>
                  <a:srgbClr val="FFFF66"/>
                </a:solidFill>
              </a:rPr>
              <a:t>-recursos pesqueros (</a:t>
            </a:r>
            <a:r>
              <a:rPr lang="es-ES_tradnl" b="1" dirty="0" smtClean="0">
                <a:solidFill>
                  <a:srgbClr val="FFFF66"/>
                </a:solidFill>
              </a:rPr>
              <a:t>juveniles </a:t>
            </a:r>
            <a:r>
              <a:rPr lang="es-ES_tradnl" b="1" dirty="0">
                <a:solidFill>
                  <a:srgbClr val="FFFF66"/>
                </a:solidFill>
              </a:rPr>
              <a:t>y adultos);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solidFill>
                  <a:srgbClr val="FFFF66"/>
                </a:solidFill>
              </a:rPr>
              <a:t>-recursos bentónicos;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solidFill>
                  <a:srgbClr val="FFFF66"/>
                </a:solidFill>
              </a:rPr>
              <a:t>-zooplancton;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solidFill>
                  <a:srgbClr val="FFFF66"/>
                </a:solidFill>
              </a:rPr>
              <a:t>-fitoplancton.</a:t>
            </a:r>
            <a:endParaRPr lang="es-ES" b="1" dirty="0">
              <a:solidFill>
                <a:srgbClr val="FFFF66"/>
              </a:solidFill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95288" y="4222725"/>
            <a:ext cx="828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b="1" dirty="0">
                <a:solidFill>
                  <a:schemeClr val="bg1"/>
                </a:solidFill>
              </a:rPr>
              <a:t>En el </a:t>
            </a:r>
            <a:r>
              <a:rPr lang="es-ES" sz="2000" b="1" dirty="0" err="1">
                <a:solidFill>
                  <a:schemeClr val="bg1"/>
                </a:solidFill>
              </a:rPr>
              <a:t>ECAU</a:t>
            </a:r>
            <a:r>
              <a:rPr lang="es-ES" sz="2000" b="1" dirty="0">
                <a:solidFill>
                  <a:schemeClr val="bg1"/>
                </a:solidFill>
              </a:rPr>
              <a:t> se captura entre el 75 y 100% de la pesca variada costera, </a:t>
            </a:r>
            <a:r>
              <a:rPr lang="es-ES" sz="2000" b="1" i="1" dirty="0">
                <a:solidFill>
                  <a:schemeClr val="bg1"/>
                </a:solidFill>
              </a:rPr>
              <a:t>M. </a:t>
            </a:r>
            <a:r>
              <a:rPr lang="es-ES" sz="2000" b="1" i="1" dirty="0" err="1">
                <a:solidFill>
                  <a:schemeClr val="bg1"/>
                </a:solidFill>
              </a:rPr>
              <a:t>furnieri</a:t>
            </a:r>
            <a:r>
              <a:rPr lang="es-ES" sz="2000" b="1" i="1" dirty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(corvina rubia) y </a:t>
            </a:r>
            <a:r>
              <a:rPr lang="es-ES" sz="2000" b="1" i="1" dirty="0">
                <a:solidFill>
                  <a:schemeClr val="bg1"/>
                </a:solidFill>
              </a:rPr>
              <a:t>C. </a:t>
            </a:r>
            <a:r>
              <a:rPr lang="es-ES" sz="2000" b="1" i="1" dirty="0" err="1">
                <a:solidFill>
                  <a:schemeClr val="bg1"/>
                </a:solidFill>
              </a:rPr>
              <a:t>guatucupa</a:t>
            </a:r>
            <a:r>
              <a:rPr lang="es-ES" sz="2000" b="1" i="1" dirty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(pescadilla común) contribuyen con ~50000 ton.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>
                <a:solidFill>
                  <a:srgbClr val="FFFF00"/>
                </a:solidFill>
              </a:rPr>
              <a:t>Capturas totales </a:t>
            </a:r>
            <a:r>
              <a:rPr lang="es-ES" sz="2000" b="1" dirty="0">
                <a:solidFill>
                  <a:srgbClr val="FFFF00"/>
                </a:solidFill>
              </a:rPr>
              <a:t>~100000 ton</a:t>
            </a:r>
            <a:r>
              <a:rPr lang="es-ES_tradnl" sz="2000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sland-f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3028950" cy="2489200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4581525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200000"/>
              </a:lnSpc>
              <a:buFontTx/>
              <a:buAutoNum type="arabicParenR"/>
            </a:pPr>
            <a:r>
              <a:rPr lang="en-US" sz="2000" b="1" dirty="0" err="1">
                <a:solidFill>
                  <a:schemeClr val="bg1"/>
                </a:solidFill>
              </a:rPr>
              <a:t>Producción</a:t>
            </a:r>
            <a:r>
              <a:rPr lang="en-US" sz="2000" b="1" dirty="0">
                <a:solidFill>
                  <a:schemeClr val="bg1"/>
                </a:solidFill>
              </a:rPr>
              <a:t> de </a:t>
            </a:r>
            <a:r>
              <a:rPr lang="en-US" sz="2000" b="1" dirty="0" err="1">
                <a:solidFill>
                  <a:schemeClr val="bg1"/>
                </a:solidFill>
              </a:rPr>
              <a:t>cada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grupo</a:t>
            </a:r>
            <a:r>
              <a:rPr lang="en-US" sz="2000" b="1" dirty="0">
                <a:solidFill>
                  <a:schemeClr val="bg1"/>
                </a:solidFill>
              </a:rPr>
              <a:t> (</a:t>
            </a:r>
            <a:r>
              <a:rPr lang="en-US" sz="2000" b="1" i="1" dirty="0" err="1">
                <a:solidFill>
                  <a:schemeClr val="bg1"/>
                </a:solidFill>
              </a:rPr>
              <a:t>i</a:t>
            </a:r>
            <a:r>
              <a:rPr lang="en-US" sz="2000" b="1" dirty="0">
                <a:solidFill>
                  <a:schemeClr val="bg1"/>
                </a:solidFill>
              </a:rPr>
              <a:t>) </a:t>
            </a:r>
            <a:r>
              <a:rPr lang="en-US" sz="2000" b="1" dirty="0" err="1">
                <a:solidFill>
                  <a:schemeClr val="bg1"/>
                </a:solidFill>
              </a:rPr>
              <a:t>puede</a:t>
            </a:r>
            <a:r>
              <a:rPr lang="en-US" sz="2000" b="1" dirty="0">
                <a:solidFill>
                  <a:schemeClr val="bg1"/>
                </a:solidFill>
              </a:rPr>
              <a:t> ser </a:t>
            </a:r>
            <a:r>
              <a:rPr lang="en-US" sz="2000" b="1" dirty="0" err="1">
                <a:solidFill>
                  <a:schemeClr val="bg1"/>
                </a:solidFill>
              </a:rPr>
              <a:t>separado</a:t>
            </a:r>
            <a:r>
              <a:rPr lang="en-US" sz="2000" b="1" dirty="0">
                <a:solidFill>
                  <a:schemeClr val="bg1"/>
                </a:solidFill>
              </a:rPr>
              <a:t> en </a:t>
            </a:r>
            <a:r>
              <a:rPr lang="en-US" sz="2000" b="1" dirty="0" err="1">
                <a:solidFill>
                  <a:schemeClr val="bg1"/>
                </a:solidFill>
              </a:rPr>
              <a:t>varios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componentes</a:t>
            </a:r>
            <a:r>
              <a:rPr lang="en-US" sz="2000" b="1" dirty="0">
                <a:solidFill>
                  <a:schemeClr val="bg1"/>
                </a:solidFill>
              </a:rPr>
              <a:t>, y</a:t>
            </a:r>
          </a:p>
          <a:p>
            <a:pPr marL="457200" indent="-457200" eaLnBrk="0" hangingPunct="0">
              <a:lnSpc>
                <a:spcPct val="200000"/>
              </a:lnSpc>
              <a:buFontTx/>
              <a:buAutoNum type="arabicParenR"/>
            </a:pPr>
            <a:r>
              <a:rPr lang="en-US" sz="2000" b="1" dirty="0">
                <a:solidFill>
                  <a:schemeClr val="bg1"/>
                </a:solidFill>
              </a:rPr>
              <a:t>Balance </a:t>
            </a:r>
            <a:r>
              <a:rPr lang="en-US" sz="2000" b="1" dirty="0" err="1">
                <a:solidFill>
                  <a:schemeClr val="bg1"/>
                </a:solidFill>
              </a:rPr>
              <a:t>energético</a:t>
            </a:r>
            <a:r>
              <a:rPr lang="en-US" sz="2000" b="1" dirty="0">
                <a:solidFill>
                  <a:schemeClr val="bg1"/>
                </a:solidFill>
              </a:rPr>
              <a:t> de </a:t>
            </a:r>
            <a:r>
              <a:rPr lang="en-US" sz="2000" b="1" dirty="0" err="1">
                <a:solidFill>
                  <a:schemeClr val="bg1"/>
                </a:solidFill>
              </a:rPr>
              <a:t>cada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grupo</a:t>
            </a:r>
            <a:r>
              <a:rPr lang="en-US" sz="2000" b="1" dirty="0">
                <a:solidFill>
                  <a:schemeClr val="bg1"/>
                </a:solidFill>
              </a:rPr>
              <a:t> (</a:t>
            </a:r>
            <a:r>
              <a:rPr lang="en-US" sz="2000" b="1" i="1" dirty="0" err="1">
                <a:solidFill>
                  <a:schemeClr val="bg1"/>
                </a:solidFill>
              </a:rPr>
              <a:t>i</a:t>
            </a:r>
            <a:r>
              <a:rPr lang="en-US" sz="20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916238" y="3429000"/>
            <a:ext cx="3379787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FF00"/>
                </a:solidFill>
              </a:rPr>
              <a:t>2 Ecuaciones Básicas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59338" y="942975"/>
            <a:ext cx="4137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FF66"/>
                </a:solidFill>
              </a:rPr>
              <a:t>	 </a:t>
            </a:r>
            <a:r>
              <a:rPr lang="en-US" sz="2000" b="1" dirty="0">
                <a:solidFill>
                  <a:srgbClr val="FFFF66"/>
                </a:solidFill>
              </a:rPr>
              <a:t>-</a:t>
            </a:r>
            <a:r>
              <a:rPr lang="en-US" sz="2000" b="1" dirty="0" err="1">
                <a:solidFill>
                  <a:srgbClr val="FFFF66"/>
                </a:solidFill>
              </a:rPr>
              <a:t>Biomasa</a:t>
            </a:r>
            <a:r>
              <a:rPr lang="en-US" sz="2000" b="1" dirty="0">
                <a:solidFill>
                  <a:srgbClr val="FFFF66"/>
                </a:solidFill>
              </a:rPr>
              <a:t> (B)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FF66"/>
                </a:solidFill>
              </a:rPr>
              <a:t>-</a:t>
            </a:r>
            <a:r>
              <a:rPr lang="en-US" sz="2000" b="1" dirty="0" err="1">
                <a:solidFill>
                  <a:srgbClr val="FFFF66"/>
                </a:solidFill>
              </a:rPr>
              <a:t>Producción</a:t>
            </a:r>
            <a:r>
              <a:rPr lang="en-US" sz="2000" b="1" dirty="0">
                <a:solidFill>
                  <a:srgbClr val="FFFF66"/>
                </a:solidFill>
              </a:rPr>
              <a:t>/</a:t>
            </a:r>
            <a:r>
              <a:rPr lang="en-US" sz="2000" b="1" dirty="0" err="1">
                <a:solidFill>
                  <a:srgbClr val="FFFF66"/>
                </a:solidFill>
              </a:rPr>
              <a:t>Biomasa</a:t>
            </a:r>
            <a:r>
              <a:rPr lang="en-US" sz="2000" b="1" dirty="0">
                <a:solidFill>
                  <a:srgbClr val="FFFF66"/>
                </a:solidFill>
              </a:rPr>
              <a:t> (P/B)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FF66"/>
                </a:solidFill>
              </a:rPr>
              <a:t>-</a:t>
            </a:r>
            <a:r>
              <a:rPr lang="en-US" sz="2000" b="1" dirty="0" err="1">
                <a:solidFill>
                  <a:srgbClr val="FFFF66"/>
                </a:solidFill>
              </a:rPr>
              <a:t>Consumo</a:t>
            </a:r>
            <a:r>
              <a:rPr lang="en-US" sz="2000" b="1" dirty="0">
                <a:solidFill>
                  <a:srgbClr val="FFFF66"/>
                </a:solidFill>
              </a:rPr>
              <a:t>/</a:t>
            </a:r>
            <a:r>
              <a:rPr lang="en-US" sz="2000" b="1" dirty="0" err="1">
                <a:solidFill>
                  <a:srgbClr val="FFFF66"/>
                </a:solidFill>
              </a:rPr>
              <a:t>Biomasa</a:t>
            </a:r>
            <a:r>
              <a:rPr lang="en-US" sz="2000" b="1" dirty="0">
                <a:solidFill>
                  <a:srgbClr val="FFFF66"/>
                </a:solidFill>
              </a:rPr>
              <a:t> (Q/B)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FF66"/>
                </a:solidFill>
              </a:rPr>
              <a:t>-</a:t>
            </a:r>
            <a:r>
              <a:rPr lang="en-US" sz="2000" b="1" dirty="0" err="1">
                <a:solidFill>
                  <a:srgbClr val="FFFF66"/>
                </a:solidFill>
              </a:rPr>
              <a:t>Composición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dieta</a:t>
            </a:r>
            <a:r>
              <a:rPr lang="en-US" sz="2000" b="1" dirty="0">
                <a:solidFill>
                  <a:srgbClr val="FFFF66"/>
                </a:solidFill>
              </a:rPr>
              <a:t> (DC)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FF66"/>
                </a:solidFill>
              </a:rPr>
              <a:t>-</a:t>
            </a:r>
            <a:r>
              <a:rPr lang="en-US" sz="2000" b="1" dirty="0" err="1">
                <a:solidFill>
                  <a:srgbClr val="FFFF66"/>
                </a:solidFill>
              </a:rPr>
              <a:t>Capturas</a:t>
            </a:r>
            <a:r>
              <a:rPr lang="en-US" sz="2000" b="1" dirty="0">
                <a:solidFill>
                  <a:srgbClr val="FFFF66"/>
                </a:solidFill>
              </a:rPr>
              <a:t> (Y)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FF66"/>
                </a:solidFill>
              </a:rPr>
              <a:t>-</a:t>
            </a:r>
            <a:r>
              <a:rPr lang="en-US" sz="2000" b="1" dirty="0" err="1">
                <a:solidFill>
                  <a:srgbClr val="FFFF66"/>
                </a:solidFill>
              </a:rPr>
              <a:t>Eficiencia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</a:rPr>
              <a:t>Ecotrófica</a:t>
            </a:r>
            <a:r>
              <a:rPr lang="en-US" sz="2000" b="1" dirty="0" smtClean="0">
                <a:solidFill>
                  <a:srgbClr val="FFFF66"/>
                </a:solidFill>
              </a:rPr>
              <a:t> (EE)</a:t>
            </a:r>
            <a:endParaRPr lang="en-US" sz="2000" b="1" dirty="0">
              <a:solidFill>
                <a:srgbClr val="FFFF66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503613" y="1628775"/>
            <a:ext cx="157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</a:rPr>
              <a:t>Entradas</a:t>
            </a:r>
            <a:r>
              <a:rPr lang="en-US" sz="24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271" name="AutoShape 7"/>
          <p:cNvSpPr>
            <a:spLocks/>
          </p:cNvSpPr>
          <p:nvPr/>
        </p:nvSpPr>
        <p:spPr bwMode="auto">
          <a:xfrm>
            <a:off x="5003800" y="908050"/>
            <a:ext cx="215900" cy="1979613"/>
          </a:xfrm>
          <a:prstGeom prst="leftBrace">
            <a:avLst>
              <a:gd name="adj1" fmla="val 76409"/>
              <a:gd name="adj2" fmla="val 50000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067175" y="260350"/>
            <a:ext cx="489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 smtClean="0">
                <a:solidFill>
                  <a:srgbClr val="FF9900"/>
                </a:solidFill>
              </a:rPr>
              <a:t>Construcción </a:t>
            </a:r>
            <a:r>
              <a:rPr lang="es-ES_tradnl" dirty="0">
                <a:solidFill>
                  <a:srgbClr val="FF9900"/>
                </a:solidFill>
              </a:rPr>
              <a:t>modelos ecotróficos</a:t>
            </a:r>
            <a:endParaRPr lang="es-MX" dirty="0">
              <a:solidFill>
                <a:srgbClr val="FF9900"/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1453634" cy="172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5340" y="84303"/>
            <a:ext cx="74895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b="1" dirty="0">
                <a:solidFill>
                  <a:schemeClr val="bg1"/>
                </a:solidFill>
              </a:rPr>
              <a:t>Fuentes de </a:t>
            </a:r>
            <a:r>
              <a:rPr lang="es-ES_tradnl" sz="1600" b="1" dirty="0" smtClean="0">
                <a:solidFill>
                  <a:schemeClr val="bg1"/>
                </a:solidFill>
              </a:rPr>
              <a:t>información para la construcción de modelos </a:t>
            </a:r>
            <a:r>
              <a:rPr lang="es-ES_tradnl" sz="1600" b="1" dirty="0" err="1" smtClean="0">
                <a:solidFill>
                  <a:schemeClr val="bg1"/>
                </a:solidFill>
              </a:rPr>
              <a:t>ECOPATH</a:t>
            </a:r>
            <a:endParaRPr lang="es-MX" sz="1600" b="1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533400"/>
            <a:ext cx="8964612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7273925" y="4891088"/>
            <a:ext cx="504825" cy="7699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107950" y="4868863"/>
            <a:ext cx="576263" cy="647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82550" y="3086100"/>
            <a:ext cx="792163" cy="538163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6588125" y="3068638"/>
            <a:ext cx="1871663" cy="538162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107950" y="2060575"/>
            <a:ext cx="792163" cy="538163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5795963" y="2133600"/>
            <a:ext cx="3348037" cy="6477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 rot="19027691">
            <a:off x="142929" y="2666543"/>
            <a:ext cx="711254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>
                <a:solidFill>
                  <a:srgbClr val="FF0000"/>
                </a:solidFill>
              </a:rPr>
              <a:t>Más de 200 referencias bibliográficas, conocimiento personal, empírico, estimaciones propias, etc.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-324544" y="6030416"/>
            <a:ext cx="9793088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1800" kern="0" dirty="0" smtClean="0">
                <a:solidFill>
                  <a:schemeClr val="bg1"/>
                </a:solidFill>
              </a:rPr>
              <a:t>Base de </a:t>
            </a:r>
            <a:r>
              <a:rPr lang="en-GB" sz="1800" kern="0" dirty="0" err="1" smtClean="0">
                <a:solidFill>
                  <a:schemeClr val="bg1"/>
                </a:solidFill>
              </a:rPr>
              <a:t>datos</a:t>
            </a:r>
            <a:r>
              <a:rPr lang="en-GB" sz="1800" kern="0" dirty="0" smtClean="0">
                <a:solidFill>
                  <a:schemeClr val="bg1"/>
                </a:solidFill>
              </a:rPr>
              <a:t> de </a:t>
            </a:r>
            <a:r>
              <a:rPr lang="en-GB" sz="1800" kern="0" dirty="0" err="1" smtClean="0">
                <a:solidFill>
                  <a:schemeClr val="bg1"/>
                </a:solidFill>
              </a:rPr>
              <a:t>biomasas</a:t>
            </a:r>
            <a:r>
              <a:rPr lang="en-GB" sz="1800" kern="0" dirty="0" smtClean="0">
                <a:solidFill>
                  <a:schemeClr val="bg1"/>
                </a:solidFill>
              </a:rPr>
              <a:t> y </a:t>
            </a:r>
            <a:r>
              <a:rPr lang="en-GB" sz="1800" kern="0" dirty="0" err="1" smtClean="0">
                <a:solidFill>
                  <a:schemeClr val="bg1"/>
                </a:solidFill>
              </a:rPr>
              <a:t>dietas</a:t>
            </a:r>
            <a:r>
              <a:rPr lang="en-GB" sz="1800" kern="0" dirty="0" smtClean="0">
                <a:solidFill>
                  <a:schemeClr val="bg1"/>
                </a:solidFill>
              </a:rPr>
              <a:t> : </a:t>
            </a:r>
            <a:r>
              <a:rPr lang="es-ES" sz="1800" kern="0" dirty="0" smtClean="0">
                <a:solidFill>
                  <a:schemeClr val="bg1"/>
                </a:solidFill>
              </a:rPr>
              <a:t>Campañas investigación INIDEP; </a:t>
            </a:r>
            <a:r>
              <a:rPr lang="es-AR" sz="1800" kern="0" dirty="0" smtClean="0">
                <a:solidFill>
                  <a:schemeClr val="bg1"/>
                </a:solidFill>
              </a:rPr>
              <a:t/>
            </a:r>
            <a:br>
              <a:rPr lang="es-AR" sz="1800" kern="0" dirty="0" smtClean="0">
                <a:solidFill>
                  <a:schemeClr val="bg1"/>
                </a:solidFill>
              </a:rPr>
            </a:br>
            <a:r>
              <a:rPr lang="es-ES" sz="1800" kern="0" dirty="0" err="1" smtClean="0">
                <a:solidFill>
                  <a:schemeClr val="bg1"/>
                </a:solidFill>
              </a:rPr>
              <a:t>Lucífora</a:t>
            </a:r>
            <a:r>
              <a:rPr lang="es-ES" sz="1800" kern="0" dirty="0" smtClean="0">
                <a:solidFill>
                  <a:schemeClr val="bg1"/>
                </a:solidFill>
              </a:rPr>
              <a:t> , 2003 </a:t>
            </a:r>
            <a:r>
              <a:rPr lang="es-ES" sz="1800" kern="0" dirty="0" err="1" smtClean="0">
                <a:solidFill>
                  <a:schemeClr val="bg1"/>
                </a:solidFill>
              </a:rPr>
              <a:t>Lucifora</a:t>
            </a:r>
            <a:r>
              <a:rPr lang="es-ES" sz="1800" kern="0" dirty="0" smtClean="0">
                <a:solidFill>
                  <a:schemeClr val="bg1"/>
                </a:solidFill>
              </a:rPr>
              <a:t> et al., 2002; </a:t>
            </a:r>
            <a:r>
              <a:rPr lang="es-ES" sz="1800" kern="0" dirty="0" err="1" smtClean="0">
                <a:solidFill>
                  <a:schemeClr val="bg1"/>
                </a:solidFill>
              </a:rPr>
              <a:t>Crespi</a:t>
            </a:r>
            <a:r>
              <a:rPr lang="es-ES" sz="1800" kern="0" dirty="0" smtClean="0">
                <a:solidFill>
                  <a:schemeClr val="bg1"/>
                </a:solidFill>
              </a:rPr>
              <a:t>-Abril, et al. 2003;</a:t>
            </a:r>
            <a:br>
              <a:rPr lang="es-ES" sz="1800" kern="0" dirty="0" smtClean="0">
                <a:solidFill>
                  <a:schemeClr val="bg1"/>
                </a:solidFill>
              </a:rPr>
            </a:br>
            <a:r>
              <a:rPr lang="es-ES" sz="1800" kern="0" dirty="0" smtClean="0">
                <a:solidFill>
                  <a:schemeClr val="bg1"/>
                </a:solidFill>
              </a:rPr>
              <a:t>Observaciones personales </a:t>
            </a:r>
            <a:r>
              <a:rPr lang="es-AR" sz="1800" kern="0" dirty="0" smtClean="0">
                <a:solidFill>
                  <a:schemeClr val="bg1"/>
                </a:solidFill>
              </a:rPr>
              <a:t/>
            </a:r>
            <a:br>
              <a:rPr lang="es-AR" sz="1800" kern="0" dirty="0" smtClean="0">
                <a:solidFill>
                  <a:schemeClr val="bg1"/>
                </a:solidFill>
              </a:rPr>
            </a:br>
            <a:endParaRPr lang="en-GB" sz="18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2" name="Group 20"/>
          <p:cNvGrpSpPr>
            <a:grpSpLocks/>
          </p:cNvGrpSpPr>
          <p:nvPr/>
        </p:nvGrpSpPr>
        <p:grpSpPr bwMode="auto">
          <a:xfrm>
            <a:off x="0" y="0"/>
            <a:ext cx="8675688" cy="6858000"/>
            <a:chOff x="0" y="0"/>
            <a:chExt cx="5465" cy="4320"/>
          </a:xfrm>
        </p:grpSpPr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0" y="0"/>
              <a:ext cx="5223" cy="4320"/>
              <a:chOff x="0" y="0"/>
              <a:chExt cx="5223" cy="4320"/>
            </a:xfrm>
          </p:grpSpPr>
          <p:pic>
            <p:nvPicPr>
              <p:cNvPr id="33801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67722" b="49916"/>
              <a:stretch>
                <a:fillRect/>
              </a:stretch>
            </p:blipFill>
            <p:spPr bwMode="auto">
              <a:xfrm>
                <a:off x="2744" y="0"/>
                <a:ext cx="2479" cy="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802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1693" t="3416" r="36420" b="12209"/>
              <a:stretch>
                <a:fillRect/>
              </a:stretch>
            </p:blipFill>
            <p:spPr bwMode="auto">
              <a:xfrm>
                <a:off x="0" y="0"/>
                <a:ext cx="261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803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429" t="29292" r="72449" b="48958"/>
              <a:stretch>
                <a:fillRect/>
              </a:stretch>
            </p:blipFill>
            <p:spPr bwMode="auto">
              <a:xfrm>
                <a:off x="2608" y="2387"/>
                <a:ext cx="1315" cy="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3805" name="Oval 13"/>
            <p:cNvSpPr>
              <a:spLocks noChangeArrowheads="1"/>
            </p:cNvSpPr>
            <p:nvPr/>
          </p:nvSpPr>
          <p:spPr bwMode="auto">
            <a:xfrm>
              <a:off x="3288" y="2574"/>
              <a:ext cx="998" cy="27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3809" name="Text Box 17"/>
            <p:cNvSpPr txBox="1">
              <a:spLocks noChangeArrowheads="1"/>
            </p:cNvSpPr>
            <p:nvPr/>
          </p:nvSpPr>
          <p:spPr bwMode="auto">
            <a:xfrm>
              <a:off x="4468" y="2614"/>
              <a:ext cx="997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000" b="1" dirty="0" err="1" smtClean="0">
                  <a:solidFill>
                    <a:schemeClr val="bg1"/>
                  </a:solidFill>
                </a:rPr>
                <a:t>Milessi</a:t>
              </a:r>
              <a:r>
                <a:rPr lang="es-ES" sz="1000" b="1" dirty="0" smtClean="0">
                  <a:solidFill>
                    <a:schemeClr val="bg1"/>
                  </a:solidFill>
                </a:rPr>
                <a:t> (2013)</a:t>
              </a:r>
            </a:p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chemeClr val="bg1"/>
                  </a:solidFill>
                </a:rPr>
                <a:t>2004-2005</a:t>
              </a:r>
              <a:endParaRPr lang="es-ES_trad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811" name="Group 19"/>
          <p:cNvGrpSpPr>
            <a:grpSpLocks/>
          </p:cNvGrpSpPr>
          <p:nvPr/>
        </p:nvGrpSpPr>
        <p:grpSpPr bwMode="auto">
          <a:xfrm>
            <a:off x="5076825" y="5084763"/>
            <a:ext cx="4032250" cy="1576387"/>
            <a:chOff x="3198" y="3203"/>
            <a:chExt cx="2540" cy="993"/>
          </a:xfrm>
        </p:grpSpPr>
        <p:grpSp>
          <p:nvGrpSpPr>
            <p:cNvPr id="33808" name="Group 16"/>
            <p:cNvGrpSpPr>
              <a:grpSpLocks/>
            </p:cNvGrpSpPr>
            <p:nvPr/>
          </p:nvGrpSpPr>
          <p:grpSpPr bwMode="auto">
            <a:xfrm>
              <a:off x="4196" y="3203"/>
              <a:ext cx="1542" cy="953"/>
              <a:chOff x="4196" y="3203"/>
              <a:chExt cx="1542" cy="953"/>
            </a:xfrm>
          </p:grpSpPr>
          <p:pic>
            <p:nvPicPr>
              <p:cNvPr id="33804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1777" t="32053" r="68378" b="48212"/>
              <a:stretch>
                <a:fillRect/>
              </a:stretch>
            </p:blipFill>
            <p:spPr bwMode="auto">
              <a:xfrm>
                <a:off x="4196" y="3203"/>
                <a:ext cx="1406" cy="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3807" name="Oval 15"/>
              <p:cNvSpPr>
                <a:spLocks noChangeArrowheads="1"/>
              </p:cNvSpPr>
              <p:nvPr/>
            </p:nvSpPr>
            <p:spPr bwMode="auto">
              <a:xfrm>
                <a:off x="4740" y="3340"/>
                <a:ext cx="998" cy="272"/>
              </a:xfrm>
              <a:prstGeom prst="ellipse">
                <a:avLst/>
              </a:prstGeom>
              <a:noFill/>
              <a:ln w="25400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3198" y="3789"/>
              <a:ext cx="99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900" b="1" dirty="0" err="1" smtClean="0">
                  <a:solidFill>
                    <a:srgbClr val="FFFF00"/>
                  </a:solidFill>
                </a:rPr>
                <a:t>Milessi</a:t>
              </a:r>
              <a:r>
                <a:rPr lang="es-ES" sz="900" b="1" dirty="0" smtClean="0">
                  <a:solidFill>
                    <a:srgbClr val="FFFF00"/>
                  </a:solidFill>
                </a:rPr>
                <a:t> (2008)</a:t>
              </a:r>
            </a:p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rgbClr val="FFFF00"/>
                  </a:solidFill>
                </a:rPr>
                <a:t>1981-1983</a:t>
              </a:r>
              <a:endParaRPr lang="es-ES_tradnl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>
                <a:solidFill>
                  <a:srgbClr val="FFFF00"/>
                </a:solidFill>
              </a:rPr>
              <a:t>Resultados</a:t>
            </a:r>
            <a:endParaRPr lang="es-ES_tradnl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6806</TotalTime>
  <Words>781</Words>
  <Application>Microsoft Office PowerPoint</Application>
  <PresentationFormat>Presentación en pantalla (4:3)</PresentationFormat>
  <Paragraphs>118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 Unicode MS</vt:lpstr>
      <vt:lpstr>Arial</vt:lpstr>
      <vt:lpstr>Times New Roman</vt:lpstr>
      <vt:lpstr>Wingdings</vt:lpstr>
      <vt:lpstr>1_Diseño predeterminado</vt:lpstr>
      <vt:lpstr>2_Diseño predeterminado</vt:lpstr>
      <vt:lpstr>Gráfico</vt:lpstr>
      <vt:lpstr>Presentación de PowerPoint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Impactos tróficos combinados</vt:lpstr>
      <vt:lpstr>Conclusiones</vt:lpstr>
      <vt:lpstr>Conclusiones</vt:lpstr>
      <vt:lpstr>Presentación de PowerPoint</vt:lpstr>
    </vt:vector>
  </TitlesOfParts>
  <Company>&lt;arabianhorse&gt;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acmm</cp:lastModifiedBy>
  <cp:revision>85</cp:revision>
  <dcterms:created xsi:type="dcterms:W3CDTF">2009-10-01T13:36:02Z</dcterms:created>
  <dcterms:modified xsi:type="dcterms:W3CDTF">2020-08-12T01:22:12Z</dcterms:modified>
</cp:coreProperties>
</file>